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6" r:id="rId2"/>
    <p:sldId id="272" r:id="rId3"/>
    <p:sldId id="262" r:id="rId4"/>
    <p:sldId id="304" r:id="rId5"/>
    <p:sldId id="306" r:id="rId6"/>
    <p:sldId id="307" r:id="rId7"/>
    <p:sldId id="265" r:id="rId8"/>
    <p:sldId id="267" r:id="rId9"/>
    <p:sldId id="270" r:id="rId10"/>
    <p:sldId id="268" r:id="rId11"/>
    <p:sldId id="269" r:id="rId12"/>
    <p:sldId id="302" r:id="rId13"/>
    <p:sldId id="271" r:id="rId14"/>
    <p:sldId id="274" r:id="rId15"/>
    <p:sldId id="275" r:id="rId16"/>
    <p:sldId id="277" r:id="rId17"/>
    <p:sldId id="278" r:id="rId18"/>
    <p:sldId id="281" r:id="rId19"/>
    <p:sldId id="279" r:id="rId20"/>
    <p:sldId id="308" r:id="rId21"/>
    <p:sldId id="309" r:id="rId22"/>
    <p:sldId id="310" r:id="rId23"/>
    <p:sldId id="311" r:id="rId24"/>
    <p:sldId id="280" r:id="rId25"/>
    <p:sldId id="318" r:id="rId26"/>
    <p:sldId id="282" r:id="rId27"/>
    <p:sldId id="283" r:id="rId28"/>
    <p:sldId id="284" r:id="rId29"/>
    <p:sldId id="285" r:id="rId30"/>
    <p:sldId id="286" r:id="rId31"/>
    <p:sldId id="290" r:id="rId32"/>
    <p:sldId id="287" r:id="rId33"/>
    <p:sldId id="288" r:id="rId34"/>
    <p:sldId id="317" r:id="rId35"/>
    <p:sldId id="314" r:id="rId36"/>
    <p:sldId id="316" r:id="rId37"/>
    <p:sldId id="315" r:id="rId3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303040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273446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21D06B-31D5-4188-9C23-C3EC459CF6F1}"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3917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2705769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21D06B-31D5-4188-9C23-C3EC459CF6F1}"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8511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761117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3849471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3852278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645818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4B62E59-49DC-4897-B2AB-42A3E0EB1F49}" type="datetimeFigureOut">
              <a:rPr lang="es-MX" smtClean="0"/>
              <a:t>03/11/2020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426183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2577775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4B62E59-49DC-4897-B2AB-42A3E0EB1F49}" type="datetimeFigureOut">
              <a:rPr lang="es-MX" smtClean="0"/>
              <a:t>03/11/2020</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40542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4B62E59-49DC-4897-B2AB-42A3E0EB1F49}" type="datetimeFigureOut">
              <a:rPr lang="es-MX" smtClean="0"/>
              <a:t>03/11/2020</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1264992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62E59-49DC-4897-B2AB-42A3E0EB1F49}" type="datetimeFigureOut">
              <a:rPr lang="es-MX" smtClean="0"/>
              <a:t>03/11/2020</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482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363697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4B62E59-49DC-4897-B2AB-42A3E0EB1F49}" type="datetimeFigureOut">
              <a:rPr lang="es-MX" smtClean="0"/>
              <a:t>03/11/2020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621D06B-31D5-4188-9C23-C3EC459CF6F1}" type="slidenum">
              <a:rPr lang="es-MX" smtClean="0"/>
              <a:t>‹Nº›</a:t>
            </a:fld>
            <a:endParaRPr lang="es-MX"/>
          </a:p>
        </p:txBody>
      </p:sp>
    </p:spTree>
    <p:extLst>
      <p:ext uri="{BB962C8B-B14F-4D97-AF65-F5344CB8AC3E}">
        <p14:creationId xmlns:p14="http://schemas.microsoft.com/office/powerpoint/2010/main" val="64072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B62E59-49DC-4897-B2AB-42A3E0EB1F49}" type="datetimeFigureOut">
              <a:rPr lang="es-MX" smtClean="0"/>
              <a:t>03/11/2020</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621D06B-31D5-4188-9C23-C3EC459CF6F1}" type="slidenum">
              <a:rPr lang="es-MX" smtClean="0"/>
              <a:t>‹Nº›</a:t>
            </a:fld>
            <a:endParaRPr lang="es-MX"/>
          </a:p>
        </p:txBody>
      </p:sp>
    </p:spTree>
    <p:extLst>
      <p:ext uri="{BB962C8B-B14F-4D97-AF65-F5344CB8AC3E}">
        <p14:creationId xmlns:p14="http://schemas.microsoft.com/office/powerpoint/2010/main" val="3275142010"/>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92398" y="785004"/>
            <a:ext cx="6815669" cy="3001991"/>
          </a:xfrm>
        </p:spPr>
        <p:txBody>
          <a:bodyPr/>
          <a:lstStyle/>
          <a:p>
            <a:pPr algn="ctr"/>
            <a:r>
              <a:rPr lang="es-MX" sz="7200" b="1" dirty="0" smtClean="0">
                <a:solidFill>
                  <a:schemeClr val="tx1"/>
                </a:solidFill>
                <a:latin typeface="Agency FB" panose="020B0503020202020204" pitchFamily="34" charset="0"/>
              </a:rPr>
              <a:t>DERECHO ELECTORAL MEXICANO</a:t>
            </a:r>
            <a:endParaRPr lang="es-MX" sz="7200" b="1" dirty="0">
              <a:solidFill>
                <a:schemeClr val="tx1"/>
              </a:solidFill>
              <a:latin typeface="Agency FB" panose="020B0503020202020204" pitchFamily="34" charset="0"/>
            </a:endParaRPr>
          </a:p>
        </p:txBody>
      </p:sp>
      <p:sp>
        <p:nvSpPr>
          <p:cNvPr id="4" name="Subtítulo 3"/>
          <p:cNvSpPr>
            <a:spLocks noGrp="1"/>
          </p:cNvSpPr>
          <p:nvPr>
            <p:ph type="subTitle" idx="1"/>
          </p:nvPr>
        </p:nvSpPr>
        <p:spPr>
          <a:xfrm>
            <a:off x="2589213" y="4507607"/>
            <a:ext cx="8915399" cy="1396056"/>
          </a:xfrm>
        </p:spPr>
        <p:txBody>
          <a:bodyPr>
            <a:normAutofit fontScale="85000" lnSpcReduction="10000"/>
          </a:bodyPr>
          <a:lstStyle/>
          <a:p>
            <a:pPr algn="r">
              <a:lnSpc>
                <a:spcPct val="110000"/>
              </a:lnSpc>
            </a:pPr>
            <a:r>
              <a:rPr lang="es-MX" dirty="0" smtClean="0">
                <a:latin typeface="Gisha" panose="020B0502040204020203" pitchFamily="34" charset="-79"/>
                <a:cs typeface="Gisha" panose="020B0502040204020203" pitchFamily="34" charset="-79"/>
              </a:rPr>
              <a:t>Lic. Elvia Alejandra Hidalgo de la Torre.</a:t>
            </a:r>
          </a:p>
          <a:p>
            <a:pPr algn="r">
              <a:lnSpc>
                <a:spcPct val="110000"/>
              </a:lnSpc>
            </a:pPr>
            <a:endParaRPr lang="es-MX" dirty="0" smtClean="0">
              <a:latin typeface="Gisha" panose="020B0502040204020203" pitchFamily="34" charset="-79"/>
              <a:cs typeface="Gisha" panose="020B0502040204020203" pitchFamily="34" charset="-79"/>
            </a:endParaRPr>
          </a:p>
          <a:p>
            <a:pPr algn="r">
              <a:lnSpc>
                <a:spcPct val="110000"/>
              </a:lnSpc>
            </a:pPr>
            <a:r>
              <a:rPr lang="es-MX" dirty="0" smtClean="0">
                <a:latin typeface="Gisha" panose="020B0502040204020203" pitchFamily="34" charset="-79"/>
                <a:cs typeface="Gisha" panose="020B0502040204020203" pitchFamily="34" charset="-79"/>
              </a:rPr>
              <a:t>Coordinadora de Capacitación y Enlace Institucional del </a:t>
            </a:r>
          </a:p>
          <a:p>
            <a:pPr algn="r">
              <a:lnSpc>
                <a:spcPct val="110000"/>
              </a:lnSpc>
            </a:pPr>
            <a:r>
              <a:rPr lang="es-MX" dirty="0" smtClean="0">
                <a:latin typeface="Gisha" panose="020B0502040204020203" pitchFamily="34" charset="-79"/>
                <a:cs typeface="Gisha" panose="020B0502040204020203" pitchFamily="34" charset="-79"/>
              </a:rPr>
              <a:t>Tribunal de Justicia Electoral del Estado de Zacatecas.</a:t>
            </a:r>
            <a:endParaRPr lang="es-MX"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839020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09"/>
            <a:ext cx="8911687" cy="1480735"/>
          </a:xfrm>
        </p:spPr>
        <p:txBody>
          <a:bodyPr>
            <a:normAutofit fontScale="90000"/>
          </a:bodyPr>
          <a:lstStyle/>
          <a:p>
            <a:pPr algn="ctr"/>
            <a:r>
              <a:rPr lang="es-ES" sz="3200" b="1" dirty="0" smtClean="0"/>
              <a:t>PRINCIPIOS RECTORES </a:t>
            </a:r>
            <a:br>
              <a:rPr lang="es-ES" sz="3200" b="1" dirty="0" smtClean="0"/>
            </a:br>
            <a:r>
              <a:rPr lang="es-ES" dirty="0" smtClean="0"/>
              <a:t/>
            </a:r>
            <a:br>
              <a:rPr lang="es-ES" dirty="0" smtClean="0"/>
            </a:br>
            <a:r>
              <a:rPr lang="es-ES" sz="1600" dirty="0" smtClean="0"/>
              <a:t>La Suprema </a:t>
            </a:r>
            <a:r>
              <a:rPr lang="es-ES" sz="1600" dirty="0"/>
              <a:t>Corte de Justicia de la Nación (SCJN) define a estos cinco principios de la siguiente manera (Jurisprudencia P./J.144/2005):</a:t>
            </a:r>
            <a:endParaRPr lang="es-MX" sz="1600" dirty="0"/>
          </a:p>
        </p:txBody>
      </p:sp>
      <p:sp>
        <p:nvSpPr>
          <p:cNvPr id="3" name="Marcador de contenido 2"/>
          <p:cNvSpPr>
            <a:spLocks noGrp="1"/>
          </p:cNvSpPr>
          <p:nvPr>
            <p:ph idx="1"/>
          </p:nvPr>
        </p:nvSpPr>
        <p:spPr>
          <a:xfrm>
            <a:off x="2589212" y="2475780"/>
            <a:ext cx="8915400" cy="3968152"/>
          </a:xfrm>
        </p:spPr>
        <p:txBody>
          <a:bodyPr>
            <a:normAutofit lnSpcReduction="10000"/>
          </a:bodyPr>
          <a:lstStyle/>
          <a:p>
            <a:r>
              <a:rPr lang="es-ES" sz="2000" dirty="0" smtClean="0"/>
              <a:t>Certeza</a:t>
            </a:r>
          </a:p>
          <a:p>
            <a:r>
              <a:rPr lang="es-ES" sz="2000" dirty="0" smtClean="0"/>
              <a:t>legalidad</a:t>
            </a:r>
          </a:p>
          <a:p>
            <a:r>
              <a:rPr lang="es-ES" sz="2000" dirty="0" smtClean="0"/>
              <a:t>Independencia</a:t>
            </a:r>
            <a:endParaRPr lang="es-ES" sz="2000" dirty="0"/>
          </a:p>
          <a:p>
            <a:r>
              <a:rPr lang="es-ES" sz="2000" dirty="0" smtClean="0"/>
              <a:t>imparcialidad </a:t>
            </a:r>
            <a:r>
              <a:rPr lang="es-ES" sz="2000" dirty="0"/>
              <a:t>y objetividad </a:t>
            </a:r>
          </a:p>
          <a:p>
            <a:r>
              <a:rPr lang="es-ES" sz="2000" dirty="0" smtClean="0"/>
              <a:t>Profesionalismo </a:t>
            </a:r>
          </a:p>
          <a:p>
            <a:r>
              <a:rPr lang="es-ES" sz="2000" dirty="0" smtClean="0"/>
              <a:t>Elecciones </a:t>
            </a:r>
            <a:r>
              <a:rPr lang="es-ES" sz="2000" dirty="0"/>
              <a:t>libres, auténticas y periódicas </a:t>
            </a:r>
            <a:endParaRPr lang="es-ES" sz="2000" dirty="0" smtClean="0"/>
          </a:p>
          <a:p>
            <a:r>
              <a:rPr lang="es-ES" sz="2000" dirty="0" smtClean="0"/>
              <a:t>Voto </a:t>
            </a:r>
            <a:r>
              <a:rPr lang="es-ES" sz="2000" dirty="0"/>
              <a:t>universal, libre, secreto y directo </a:t>
            </a:r>
            <a:endParaRPr lang="es-ES" sz="2000" dirty="0" smtClean="0"/>
          </a:p>
          <a:p>
            <a:r>
              <a:rPr lang="es-ES" sz="2000" dirty="0" smtClean="0"/>
              <a:t> </a:t>
            </a:r>
            <a:r>
              <a:rPr lang="es-ES" sz="2000" dirty="0"/>
              <a:t>Equidad </a:t>
            </a:r>
            <a:endParaRPr lang="es-ES" sz="2000" dirty="0" smtClean="0"/>
          </a:p>
          <a:p>
            <a:r>
              <a:rPr lang="es-ES" sz="2000" dirty="0"/>
              <a:t> </a:t>
            </a:r>
            <a:r>
              <a:rPr lang="es-ES" sz="2000" dirty="0" smtClean="0"/>
              <a:t>Control </a:t>
            </a:r>
            <a:r>
              <a:rPr lang="es-ES" sz="2000" dirty="0"/>
              <a:t>de la constitucionalidad y legalidad de los actos y resoluciones </a:t>
            </a:r>
            <a:r>
              <a:rPr lang="es-ES" sz="2000" dirty="0" smtClean="0"/>
              <a:t>electorales</a:t>
            </a:r>
          </a:p>
          <a:p>
            <a:pPr marL="0" indent="0">
              <a:buNone/>
            </a:pPr>
            <a:endParaRPr lang="es-MX" dirty="0"/>
          </a:p>
        </p:txBody>
      </p:sp>
    </p:spTree>
    <p:extLst>
      <p:ext uri="{BB962C8B-B14F-4D97-AF65-F5344CB8AC3E}">
        <p14:creationId xmlns:p14="http://schemas.microsoft.com/office/powerpoint/2010/main" val="2359653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
            </a:r>
            <a:br>
              <a:rPr lang="es-MX" dirty="0"/>
            </a:br>
            <a:r>
              <a:rPr lang="es-ES" sz="2700" dirty="0"/>
              <a:t>De acuerdo a la CPEUM, las elecciones deben ser libres, auténticas y periódicas (artículo 41, párrafo segundo). </a:t>
            </a:r>
            <a:endParaRPr lang="es-MX" sz="2700" dirty="0"/>
          </a:p>
        </p:txBody>
      </p:sp>
      <p:sp>
        <p:nvSpPr>
          <p:cNvPr id="3" name="Marcador de contenido 2"/>
          <p:cNvSpPr>
            <a:spLocks noGrp="1"/>
          </p:cNvSpPr>
          <p:nvPr>
            <p:ph idx="1"/>
          </p:nvPr>
        </p:nvSpPr>
        <p:spPr>
          <a:xfrm>
            <a:off x="2589212" y="2734574"/>
            <a:ext cx="8915400" cy="3176647"/>
          </a:xfrm>
        </p:spPr>
        <p:txBody>
          <a:bodyPr>
            <a:normAutofit/>
          </a:bodyPr>
          <a:lstStyle/>
          <a:p>
            <a:r>
              <a:rPr lang="es-MX" sz="2000" dirty="0" smtClean="0"/>
              <a:t>LIBRES</a:t>
            </a:r>
          </a:p>
          <a:p>
            <a:pPr marL="0" indent="0">
              <a:buNone/>
            </a:pPr>
            <a:endParaRPr lang="es-MX" sz="2000" dirty="0" smtClean="0"/>
          </a:p>
          <a:p>
            <a:r>
              <a:rPr lang="es-MX" sz="2000" dirty="0" smtClean="0"/>
              <a:t>AUTENTICAS</a:t>
            </a:r>
          </a:p>
          <a:p>
            <a:endParaRPr lang="es-MX" sz="2000" dirty="0"/>
          </a:p>
          <a:p>
            <a:r>
              <a:rPr lang="es-MX" sz="2000" dirty="0" smtClean="0"/>
              <a:t>PERIÓDICAS</a:t>
            </a:r>
            <a:endParaRPr lang="es-MX" sz="2000" dirty="0"/>
          </a:p>
        </p:txBody>
      </p:sp>
      <p:pic>
        <p:nvPicPr>
          <p:cNvPr id="4098" name="Picture 2" descr="Numeralia electoral - José Cárden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1597" y="2598018"/>
            <a:ext cx="3717685" cy="2940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635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b="1" dirty="0" smtClean="0"/>
              <a:t>LOS PRINCIPALES DERECHOS POLÍTICOS DE LOS CIUDADANOS SON:</a:t>
            </a:r>
            <a:br>
              <a:rPr lang="es-ES" b="1" dirty="0" smtClean="0"/>
            </a:br>
            <a:endParaRPr lang="es-MX" b="1" dirty="0"/>
          </a:p>
        </p:txBody>
      </p:sp>
      <p:sp>
        <p:nvSpPr>
          <p:cNvPr id="3" name="Marcador de contenido 2"/>
          <p:cNvSpPr>
            <a:spLocks noGrp="1"/>
          </p:cNvSpPr>
          <p:nvPr>
            <p:ph idx="1"/>
          </p:nvPr>
        </p:nvSpPr>
        <p:spPr>
          <a:xfrm>
            <a:off x="2589212" y="2133600"/>
            <a:ext cx="8915400" cy="4551872"/>
          </a:xfrm>
        </p:spPr>
        <p:txBody>
          <a:bodyPr>
            <a:noAutofit/>
          </a:bodyPr>
          <a:lstStyle/>
          <a:p>
            <a:pPr marL="0" indent="0" algn="just">
              <a:buNone/>
            </a:pPr>
            <a:r>
              <a:rPr lang="es-ES" sz="2000" dirty="0"/>
              <a:t>Los procesos de elección de los órganos representativos no pueden llevarse a cabo sin el reconocimiento y protección de los derechos políticos de los ciudadanos. Éstos son el conjunto de prerrogativas que hacen efectiva la participación en la toma de decisiones políticas de un Estado (</a:t>
            </a:r>
            <a:r>
              <a:rPr lang="es-ES" sz="2000" dirty="0" err="1"/>
              <a:t>Nohlen</a:t>
            </a:r>
            <a:r>
              <a:rPr lang="es-ES" sz="2000" dirty="0"/>
              <a:t> 2007, 48)</a:t>
            </a:r>
          </a:p>
          <a:p>
            <a:pPr algn="just"/>
            <a:endParaRPr lang="es-ES" sz="2000" dirty="0"/>
          </a:p>
          <a:p>
            <a:pPr algn="just"/>
            <a:r>
              <a:rPr lang="es-ES" sz="2000" dirty="0" smtClean="0"/>
              <a:t>Elegir </a:t>
            </a:r>
            <a:r>
              <a:rPr lang="es-ES" sz="2000" dirty="0"/>
              <a:t>representantes políticos. </a:t>
            </a:r>
            <a:endParaRPr lang="es-ES" sz="2000" dirty="0" smtClean="0"/>
          </a:p>
          <a:p>
            <a:pPr algn="just"/>
            <a:r>
              <a:rPr lang="es-ES" sz="2000" dirty="0" smtClean="0"/>
              <a:t>Ser </a:t>
            </a:r>
            <a:r>
              <a:rPr lang="es-ES" sz="2000" dirty="0"/>
              <a:t>elegidos y ejercer cargos de representación. </a:t>
            </a:r>
            <a:endParaRPr lang="es-ES" sz="2000" dirty="0" smtClean="0"/>
          </a:p>
          <a:p>
            <a:pPr algn="just"/>
            <a:r>
              <a:rPr lang="es-ES" sz="2000" dirty="0" smtClean="0"/>
              <a:t>Asociarse libre y pacíficamente para tomar parte en los asuntos políticos del país.</a:t>
            </a:r>
            <a:endParaRPr lang="es-MX" sz="2000" dirty="0"/>
          </a:p>
        </p:txBody>
      </p:sp>
    </p:spTree>
    <p:extLst>
      <p:ext uri="{BB962C8B-B14F-4D97-AF65-F5344CB8AC3E}">
        <p14:creationId xmlns:p14="http://schemas.microsoft.com/office/powerpoint/2010/main" val="583230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dirty="0" smtClean="0"/>
              <a:t>EL SUFRAGIO Y SUS CARACTERÍSTICAS </a:t>
            </a:r>
            <a:endParaRPr lang="es-MX" sz="3200" b="1" dirty="0"/>
          </a:p>
        </p:txBody>
      </p:sp>
      <p:sp>
        <p:nvSpPr>
          <p:cNvPr id="3" name="Marcador de contenido 2"/>
          <p:cNvSpPr>
            <a:spLocks noGrp="1"/>
          </p:cNvSpPr>
          <p:nvPr>
            <p:ph idx="1"/>
          </p:nvPr>
        </p:nvSpPr>
        <p:spPr>
          <a:xfrm>
            <a:off x="2589212" y="1690777"/>
            <a:ext cx="8915400" cy="4934310"/>
          </a:xfrm>
        </p:spPr>
        <p:txBody>
          <a:bodyPr>
            <a:normAutofit/>
          </a:bodyPr>
          <a:lstStyle/>
          <a:p>
            <a:pPr marL="0" indent="0" algn="just">
              <a:buNone/>
            </a:pPr>
            <a:endParaRPr lang="es-ES" dirty="0" smtClean="0"/>
          </a:p>
          <a:p>
            <a:pPr algn="just"/>
            <a:r>
              <a:rPr lang="es-ES" dirty="0" smtClean="0"/>
              <a:t>Universal</a:t>
            </a:r>
          </a:p>
          <a:p>
            <a:pPr algn="just"/>
            <a:r>
              <a:rPr lang="es-ES" dirty="0" smtClean="0"/>
              <a:t>Libre</a:t>
            </a:r>
          </a:p>
          <a:p>
            <a:pPr algn="just"/>
            <a:r>
              <a:rPr lang="es-ES" dirty="0" smtClean="0"/>
              <a:t>Secreto</a:t>
            </a:r>
          </a:p>
          <a:p>
            <a:pPr algn="just"/>
            <a:r>
              <a:rPr lang="es-ES" dirty="0" smtClean="0"/>
              <a:t>Directo </a:t>
            </a:r>
          </a:p>
          <a:p>
            <a:pPr algn="just"/>
            <a:r>
              <a:rPr lang="es-ES" dirty="0" smtClean="0"/>
              <a:t>Personal e Intransferible</a:t>
            </a:r>
          </a:p>
          <a:p>
            <a:pPr algn="just"/>
            <a:r>
              <a:rPr lang="es-ES" dirty="0" smtClean="0"/>
              <a:t>Igual</a:t>
            </a:r>
          </a:p>
        </p:txBody>
      </p:sp>
    </p:spTree>
    <p:extLst>
      <p:ext uri="{BB962C8B-B14F-4D97-AF65-F5344CB8AC3E}">
        <p14:creationId xmlns:p14="http://schemas.microsoft.com/office/powerpoint/2010/main" val="2326925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842381"/>
          </a:xfrm>
        </p:spPr>
        <p:txBody>
          <a:bodyPr>
            <a:normAutofit/>
          </a:bodyPr>
          <a:lstStyle/>
          <a:p>
            <a:pPr algn="ctr"/>
            <a:r>
              <a:rPr lang="es-MX" sz="3200" b="1" dirty="0" smtClean="0"/>
              <a:t>SUJETOS DEL DERECHO ELECTORAL</a:t>
            </a:r>
            <a:endParaRPr lang="es-MX" sz="3200" b="1" dirty="0"/>
          </a:p>
        </p:txBody>
      </p:sp>
      <p:sp>
        <p:nvSpPr>
          <p:cNvPr id="3" name="Marcador de contenido 2"/>
          <p:cNvSpPr>
            <a:spLocks noGrp="1"/>
          </p:cNvSpPr>
          <p:nvPr>
            <p:ph idx="1"/>
          </p:nvPr>
        </p:nvSpPr>
        <p:spPr>
          <a:xfrm>
            <a:off x="2589212" y="1293962"/>
            <a:ext cx="8915400" cy="5505192"/>
          </a:xfrm>
        </p:spPr>
        <p:txBody>
          <a:bodyPr/>
          <a:lstStyle/>
          <a:p>
            <a:endParaRPr lang="es-MX" dirty="0" smtClean="0"/>
          </a:p>
          <a:p>
            <a:endParaRPr lang="es-MX" dirty="0"/>
          </a:p>
          <a:p>
            <a:endParaRPr lang="es-MX" dirty="0" smtClean="0"/>
          </a:p>
          <a:p>
            <a:endParaRPr lang="es-MX" dirty="0"/>
          </a:p>
          <a:p>
            <a:endParaRPr lang="es-MX" dirty="0" smtClean="0"/>
          </a:p>
          <a:p>
            <a:pPr marL="0" indent="0">
              <a:buNone/>
            </a:pPr>
            <a:r>
              <a:rPr lang="es-MX" sz="2000" b="1" dirty="0" smtClean="0"/>
              <a:t>SUJETOS</a:t>
            </a:r>
            <a:endParaRPr lang="es-MX" sz="2000" b="1" dirty="0"/>
          </a:p>
        </p:txBody>
      </p:sp>
      <p:sp>
        <p:nvSpPr>
          <p:cNvPr id="4" name="Abrir llave 3"/>
          <p:cNvSpPr/>
          <p:nvPr/>
        </p:nvSpPr>
        <p:spPr>
          <a:xfrm>
            <a:off x="3614468" y="1690777"/>
            <a:ext cx="534838" cy="471510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a:p>
        </p:txBody>
      </p:sp>
      <p:sp>
        <p:nvSpPr>
          <p:cNvPr id="5" name="Rectángulo 4"/>
          <p:cNvSpPr/>
          <p:nvPr/>
        </p:nvSpPr>
        <p:spPr>
          <a:xfrm>
            <a:off x="4511615" y="1607266"/>
            <a:ext cx="5262113" cy="5016758"/>
          </a:xfrm>
          <a:prstGeom prst="rect">
            <a:avLst/>
          </a:prstGeom>
        </p:spPr>
        <p:txBody>
          <a:bodyPr wrap="square">
            <a:spAutoFit/>
          </a:bodyPr>
          <a:lstStyle/>
          <a:p>
            <a:pPr marL="285750" indent="-285750" algn="just">
              <a:buFont typeface="Arial" panose="020B0604020202020204" pitchFamily="34" charset="0"/>
              <a:buChar char="•"/>
            </a:pPr>
            <a:r>
              <a:rPr lang="es-ES" sz="2000" dirty="0" smtClean="0"/>
              <a:t>Ciudadanos </a:t>
            </a:r>
          </a:p>
          <a:p>
            <a:pPr algn="just"/>
            <a:endParaRPr lang="es-ES" sz="2000" dirty="0" smtClean="0"/>
          </a:p>
          <a:p>
            <a:pPr marL="285750" indent="-285750" algn="just">
              <a:buFont typeface="Arial" panose="020B0604020202020204" pitchFamily="34" charset="0"/>
              <a:buChar char="•"/>
            </a:pPr>
            <a:r>
              <a:rPr lang="es-ES" sz="2000" dirty="0" smtClean="0"/>
              <a:t>Partidos políticos y agrupaciones políticas nacionales </a:t>
            </a:r>
          </a:p>
          <a:p>
            <a:pPr algn="just"/>
            <a:endParaRPr lang="es-ES" sz="2000" dirty="0" smtClean="0"/>
          </a:p>
          <a:p>
            <a:pPr marL="285750" indent="-285750" algn="just">
              <a:buFont typeface="Arial" panose="020B0604020202020204" pitchFamily="34" charset="0"/>
              <a:buChar char="•"/>
            </a:pPr>
            <a:r>
              <a:rPr lang="es-ES" sz="2000" dirty="0" smtClean="0"/>
              <a:t>Autoridades o servidores públicos de cualquier nivel de gobierno, órganos autónomos y entes públicos </a:t>
            </a:r>
          </a:p>
          <a:p>
            <a:pPr algn="just"/>
            <a:endParaRPr lang="es-ES" sz="2000" dirty="0" smtClean="0"/>
          </a:p>
          <a:p>
            <a:pPr marL="285750" indent="-285750" algn="just">
              <a:buFont typeface="Arial" panose="020B0604020202020204" pitchFamily="34" charset="0"/>
              <a:buChar char="•"/>
            </a:pPr>
            <a:r>
              <a:rPr lang="es-ES" sz="2000" dirty="0" smtClean="0"/>
              <a:t>Observadores electorales Concesionarios y permisionarios de radio y televisión</a:t>
            </a:r>
          </a:p>
          <a:p>
            <a:pPr algn="just"/>
            <a:endParaRPr lang="es-ES" sz="2000" dirty="0" smtClean="0"/>
          </a:p>
          <a:p>
            <a:pPr marL="285750" indent="-285750" algn="just">
              <a:buFont typeface="Arial" panose="020B0604020202020204" pitchFamily="34" charset="0"/>
              <a:buChar char="•"/>
            </a:pPr>
            <a:r>
              <a:rPr lang="es-ES" sz="2000" dirty="0" smtClean="0"/>
              <a:t>Extranjeros</a:t>
            </a:r>
          </a:p>
          <a:p>
            <a:pPr algn="just"/>
            <a:endParaRPr lang="es-ES" sz="2000" dirty="0" smtClean="0"/>
          </a:p>
          <a:p>
            <a:pPr marL="285750" indent="-285750" algn="just">
              <a:buFont typeface="Arial" panose="020B0604020202020204" pitchFamily="34" charset="0"/>
              <a:buChar char="•"/>
            </a:pPr>
            <a:r>
              <a:rPr lang="es-ES" sz="2000" dirty="0" smtClean="0"/>
              <a:t>Cualquier otra persona física o moral </a:t>
            </a:r>
            <a:endParaRPr lang="es-MX" sz="2000" dirty="0"/>
          </a:p>
        </p:txBody>
      </p:sp>
    </p:spTree>
    <p:extLst>
      <p:ext uri="{BB962C8B-B14F-4D97-AF65-F5344CB8AC3E}">
        <p14:creationId xmlns:p14="http://schemas.microsoft.com/office/powerpoint/2010/main" val="1813721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4800" b="1" dirty="0" smtClean="0"/>
              <a:t>AUTORIDADES EN MATERIA ELECTORAL</a:t>
            </a:r>
            <a:endParaRPr lang="es-MX" sz="4800" b="1" dirty="0"/>
          </a:p>
        </p:txBody>
      </p:sp>
    </p:spTree>
    <p:extLst>
      <p:ext uri="{BB962C8B-B14F-4D97-AF65-F5344CB8AC3E}">
        <p14:creationId xmlns:p14="http://schemas.microsoft.com/office/powerpoint/2010/main" val="3819869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173192"/>
            <a:ext cx="8915400" cy="4738030"/>
          </a:xfrm>
        </p:spPr>
        <p:txBody>
          <a:bodyPr>
            <a:noAutofit/>
          </a:bodyPr>
          <a:lstStyle/>
          <a:p>
            <a:pPr algn="just"/>
            <a:r>
              <a:rPr lang="es-ES" sz="2000" dirty="0"/>
              <a:t>Instituto </a:t>
            </a:r>
            <a:r>
              <a:rPr lang="es-ES" sz="2000" dirty="0" smtClean="0"/>
              <a:t>Nacional </a:t>
            </a:r>
            <a:r>
              <a:rPr lang="es-ES" sz="2000" dirty="0"/>
              <a:t>Electoral </a:t>
            </a:r>
            <a:endParaRPr lang="es-ES" sz="2000" dirty="0" smtClean="0"/>
          </a:p>
          <a:p>
            <a:pPr algn="just"/>
            <a:endParaRPr lang="es-ES" sz="2000" dirty="0" smtClean="0"/>
          </a:p>
          <a:p>
            <a:pPr algn="just"/>
            <a:r>
              <a:rPr lang="es-ES" sz="2000" dirty="0"/>
              <a:t>Tribunal Electoral del Poder Judicial de la Federación </a:t>
            </a:r>
            <a:endParaRPr lang="es-ES" sz="2000" dirty="0" smtClean="0"/>
          </a:p>
          <a:p>
            <a:pPr marL="0" indent="0" algn="just">
              <a:buNone/>
            </a:pPr>
            <a:endParaRPr lang="es-ES" sz="2000" dirty="0" smtClean="0"/>
          </a:p>
          <a:p>
            <a:pPr algn="just"/>
            <a:r>
              <a:rPr lang="es-ES" sz="2000" dirty="0"/>
              <a:t>Suprema Corte de Justicia de la Nación </a:t>
            </a:r>
          </a:p>
          <a:p>
            <a:pPr marL="0" indent="0" algn="just">
              <a:buNone/>
            </a:pPr>
            <a:endParaRPr lang="es-ES" sz="2000" dirty="0" smtClean="0"/>
          </a:p>
          <a:p>
            <a:pPr algn="just"/>
            <a:r>
              <a:rPr lang="es-ES" sz="2000" dirty="0" smtClean="0"/>
              <a:t>Fiscalía </a:t>
            </a:r>
            <a:r>
              <a:rPr lang="es-ES" sz="2000" dirty="0"/>
              <a:t>Especializada para la Atención de Delitos Electorales </a:t>
            </a:r>
            <a:endParaRPr lang="es-ES" sz="2000" dirty="0" smtClean="0"/>
          </a:p>
          <a:p>
            <a:pPr marL="0" indent="0" algn="just">
              <a:buNone/>
            </a:pPr>
            <a:endParaRPr lang="es-ES" sz="2000" dirty="0" smtClean="0"/>
          </a:p>
          <a:p>
            <a:pPr algn="just"/>
            <a:r>
              <a:rPr lang="es-ES" sz="2000" dirty="0" smtClean="0"/>
              <a:t>Autoridades </a:t>
            </a:r>
            <a:r>
              <a:rPr lang="es-ES" sz="2000" dirty="0"/>
              <a:t>electorales locales</a:t>
            </a:r>
            <a:endParaRPr lang="es-MX" sz="2000" dirty="0"/>
          </a:p>
        </p:txBody>
      </p:sp>
    </p:spTree>
    <p:extLst>
      <p:ext uri="{BB962C8B-B14F-4D97-AF65-F5344CB8AC3E}">
        <p14:creationId xmlns:p14="http://schemas.microsoft.com/office/powerpoint/2010/main" val="837457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PROCESO ELECTORAL</a:t>
            </a:r>
            <a:endParaRPr lang="es-MX" sz="3200" b="1" dirty="0"/>
          </a:p>
        </p:txBody>
      </p:sp>
      <p:sp>
        <p:nvSpPr>
          <p:cNvPr id="3" name="Marcador de contenido 2"/>
          <p:cNvSpPr>
            <a:spLocks noGrp="1"/>
          </p:cNvSpPr>
          <p:nvPr>
            <p:ph idx="1"/>
          </p:nvPr>
        </p:nvSpPr>
        <p:spPr/>
        <p:txBody>
          <a:bodyPr>
            <a:normAutofit/>
          </a:bodyPr>
          <a:lstStyle/>
          <a:p>
            <a:pPr algn="just"/>
            <a:r>
              <a:rPr lang="es-ES" sz="2000" dirty="0"/>
              <a:t>El proceso electoral federal se define legalmente como el conjunto de actos que tienen como propósito la renovación periódica de los integrantes de los poderes legislativo y ejecutivo de la Unión, que son realizados por las autoridades electorales, los partidos políticos nacionales y los </a:t>
            </a:r>
            <a:r>
              <a:rPr lang="es-ES" sz="2000" dirty="0" smtClean="0"/>
              <a:t>ciudadanos.</a:t>
            </a:r>
          </a:p>
          <a:p>
            <a:pPr marL="0" indent="0" algn="just">
              <a:buNone/>
            </a:pPr>
            <a:endParaRPr lang="es-ES" sz="2000" dirty="0" smtClean="0"/>
          </a:p>
          <a:p>
            <a:pPr algn="just"/>
            <a:r>
              <a:rPr lang="es-ES" sz="2000" dirty="0"/>
              <a:t>José </a:t>
            </a:r>
            <a:r>
              <a:rPr lang="es-ES" sz="2000" dirty="0" err="1"/>
              <a:t>Woldenberg</a:t>
            </a:r>
            <a:r>
              <a:rPr lang="es-ES" sz="2000" dirty="0"/>
              <a:t> y Ricardo Becerra definen al proceso electoral como “[…] la condición y la expresión práctica de la democracia</a:t>
            </a:r>
            <a:endParaRPr lang="es-MX" sz="2000" dirty="0"/>
          </a:p>
        </p:txBody>
      </p:sp>
    </p:spTree>
    <p:extLst>
      <p:ext uri="{BB962C8B-B14F-4D97-AF65-F5344CB8AC3E}">
        <p14:creationId xmlns:p14="http://schemas.microsoft.com/office/powerpoint/2010/main" val="3749658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Garantizan</a:t>
            </a:r>
            <a:br>
              <a:rPr lang="es-ES" dirty="0"/>
            </a:br>
            <a:endParaRPr lang="es-MX" dirty="0"/>
          </a:p>
        </p:txBody>
      </p:sp>
      <p:sp>
        <p:nvSpPr>
          <p:cNvPr id="3" name="Marcador de contenido 2"/>
          <p:cNvSpPr>
            <a:spLocks noGrp="1"/>
          </p:cNvSpPr>
          <p:nvPr>
            <p:ph idx="1"/>
          </p:nvPr>
        </p:nvSpPr>
        <p:spPr/>
        <p:txBody>
          <a:bodyPr>
            <a:normAutofit/>
          </a:bodyPr>
          <a:lstStyle/>
          <a:p>
            <a:pPr algn="just"/>
            <a:r>
              <a:rPr lang="es-ES" sz="2000" dirty="0"/>
              <a:t>Equidad en la contienda </a:t>
            </a:r>
            <a:endParaRPr lang="es-ES" sz="2000" dirty="0" smtClean="0"/>
          </a:p>
          <a:p>
            <a:pPr marL="0" indent="0" algn="just">
              <a:buNone/>
            </a:pPr>
            <a:endParaRPr lang="es-ES" sz="2000" dirty="0" smtClean="0"/>
          </a:p>
          <a:p>
            <a:pPr algn="just"/>
            <a:r>
              <a:rPr lang="es-ES" sz="2000" dirty="0" smtClean="0"/>
              <a:t>Pluralidad </a:t>
            </a:r>
            <a:r>
              <a:rPr lang="es-ES" sz="2000" dirty="0"/>
              <a:t>política Elecciones </a:t>
            </a:r>
            <a:r>
              <a:rPr lang="es-ES" sz="2000" dirty="0" smtClean="0"/>
              <a:t>democráticas</a:t>
            </a:r>
          </a:p>
          <a:p>
            <a:pPr marL="0" indent="0" algn="just">
              <a:buNone/>
            </a:pPr>
            <a:endParaRPr lang="es-ES" sz="2000" dirty="0" smtClean="0"/>
          </a:p>
          <a:p>
            <a:pPr algn="just"/>
            <a:r>
              <a:rPr lang="es-ES" sz="2000" dirty="0" smtClean="0"/>
              <a:t> </a:t>
            </a:r>
            <a:r>
              <a:rPr lang="es-ES" sz="2000" dirty="0"/>
              <a:t>Respeto a la regla de la mayoría </a:t>
            </a:r>
            <a:endParaRPr lang="es-ES" sz="2000" dirty="0" smtClean="0"/>
          </a:p>
          <a:p>
            <a:pPr marL="0" indent="0" algn="just">
              <a:buNone/>
            </a:pPr>
            <a:endParaRPr lang="es-ES" sz="2000" dirty="0" smtClean="0"/>
          </a:p>
          <a:p>
            <a:pPr algn="just"/>
            <a:r>
              <a:rPr lang="es-ES" sz="2000" dirty="0" smtClean="0"/>
              <a:t>Estado </a:t>
            </a:r>
            <a:r>
              <a:rPr lang="es-ES" sz="2000" dirty="0"/>
              <a:t>constitucional </a:t>
            </a:r>
            <a:r>
              <a:rPr lang="es-ES" sz="2000" dirty="0" smtClean="0"/>
              <a:t>La </a:t>
            </a:r>
            <a:r>
              <a:rPr lang="es-ES" sz="2000" dirty="0"/>
              <a:t>protección de los derechos político-electorales de los ciudadanos </a:t>
            </a:r>
            <a:endParaRPr lang="es-MX" sz="2000" dirty="0"/>
          </a:p>
        </p:txBody>
      </p:sp>
    </p:spTree>
    <p:extLst>
      <p:ext uri="{BB962C8B-B14F-4D97-AF65-F5344CB8AC3E}">
        <p14:creationId xmlns:p14="http://schemas.microsoft.com/office/powerpoint/2010/main" val="3165301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ETAPAS DEL PROCESO ELECTORAL</a:t>
            </a:r>
            <a:endParaRPr lang="es-MX" sz="3200" b="1" dirty="0"/>
          </a:p>
        </p:txBody>
      </p:sp>
      <p:sp>
        <p:nvSpPr>
          <p:cNvPr id="3" name="Marcador de contenido 2"/>
          <p:cNvSpPr>
            <a:spLocks noGrp="1"/>
          </p:cNvSpPr>
          <p:nvPr>
            <p:ph idx="1"/>
          </p:nvPr>
        </p:nvSpPr>
        <p:spPr/>
        <p:txBody>
          <a:bodyPr>
            <a:normAutofit/>
          </a:bodyPr>
          <a:lstStyle/>
          <a:p>
            <a:pPr algn="just"/>
            <a:r>
              <a:rPr lang="es-ES" sz="2000" dirty="0" smtClean="0"/>
              <a:t>Preparación </a:t>
            </a:r>
            <a:r>
              <a:rPr lang="es-ES" sz="2000" dirty="0"/>
              <a:t>de la </a:t>
            </a:r>
            <a:r>
              <a:rPr lang="es-ES" sz="2000" dirty="0" smtClean="0"/>
              <a:t>elección</a:t>
            </a:r>
          </a:p>
          <a:p>
            <a:pPr marL="0" indent="0" algn="just">
              <a:buNone/>
            </a:pPr>
            <a:endParaRPr lang="es-ES" sz="2000" dirty="0" smtClean="0"/>
          </a:p>
          <a:p>
            <a:pPr algn="just"/>
            <a:r>
              <a:rPr lang="es-ES" sz="2000" dirty="0" smtClean="0"/>
              <a:t>Jornada </a:t>
            </a:r>
            <a:r>
              <a:rPr lang="es-ES" sz="2000" dirty="0"/>
              <a:t>electoral </a:t>
            </a:r>
            <a:endParaRPr lang="es-ES" sz="2000" dirty="0" smtClean="0"/>
          </a:p>
          <a:p>
            <a:pPr marL="0" indent="0" algn="just">
              <a:buNone/>
            </a:pPr>
            <a:endParaRPr lang="es-ES" sz="2000" dirty="0" smtClean="0"/>
          </a:p>
          <a:p>
            <a:pPr algn="just"/>
            <a:r>
              <a:rPr lang="es-ES" sz="2000" dirty="0" smtClean="0"/>
              <a:t>Resultados </a:t>
            </a:r>
            <a:r>
              <a:rPr lang="es-ES" sz="2000" dirty="0"/>
              <a:t>y declaración de validez de las elecciones </a:t>
            </a:r>
            <a:endParaRPr lang="es-ES" sz="2000" dirty="0" smtClean="0"/>
          </a:p>
          <a:p>
            <a:pPr marL="0" indent="0" algn="just">
              <a:buNone/>
            </a:pPr>
            <a:endParaRPr lang="es-ES" sz="2000" dirty="0" smtClean="0"/>
          </a:p>
          <a:p>
            <a:pPr algn="just"/>
            <a:r>
              <a:rPr lang="es-ES" sz="2000" dirty="0" smtClean="0"/>
              <a:t>Dictamen </a:t>
            </a:r>
            <a:r>
              <a:rPr lang="es-ES" sz="2000" dirty="0"/>
              <a:t>y declaración de validez de la elección y de presidente electo </a:t>
            </a:r>
            <a:endParaRPr lang="es-MX" sz="2000" dirty="0"/>
          </a:p>
        </p:txBody>
      </p:sp>
    </p:spTree>
    <p:extLst>
      <p:ext uri="{BB962C8B-B14F-4D97-AF65-F5344CB8AC3E}">
        <p14:creationId xmlns:p14="http://schemas.microsoft.com/office/powerpoint/2010/main" val="382302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2133600"/>
            <a:ext cx="8915400" cy="4482860"/>
          </a:xfrm>
        </p:spPr>
        <p:txBody>
          <a:bodyPr>
            <a:normAutofit/>
          </a:bodyPr>
          <a:lstStyle/>
          <a:p>
            <a:pPr algn="just"/>
            <a:r>
              <a:rPr lang="es-ES" sz="2000" dirty="0"/>
              <a:t>El Derecho electoral es la piedra fundamental que tiene por objeto hacer respetar la voluntad de las mayorías, a través de un conjunto de reglas o leyes, organizadas sistemáticamente vigilando estrechamente que prevalezca, el sufragio universal, libre, igual, directo y secreto, es decir, la democratización fundamental de los sistemas políticos con órganos representativos, el sufragio democrático. </a:t>
            </a:r>
            <a:endParaRPr lang="es-MX" sz="2000" dirty="0"/>
          </a:p>
        </p:txBody>
      </p:sp>
      <p:pic>
        <p:nvPicPr>
          <p:cNvPr id="5" name="Imagen 4"/>
          <p:cNvPicPr>
            <a:picLocks noChangeAspect="1"/>
          </p:cNvPicPr>
          <p:nvPr/>
        </p:nvPicPr>
        <p:blipFill>
          <a:blip r:embed="rId2"/>
          <a:stretch>
            <a:fillRect/>
          </a:stretch>
        </p:blipFill>
        <p:spPr>
          <a:xfrm>
            <a:off x="9295502" y="4339087"/>
            <a:ext cx="2462302" cy="2150299"/>
          </a:xfrm>
          <a:prstGeom prst="rect">
            <a:avLst/>
          </a:prstGeom>
        </p:spPr>
      </p:pic>
    </p:spTree>
    <p:extLst>
      <p:ext uri="{BB962C8B-B14F-4D97-AF65-F5344CB8AC3E}">
        <p14:creationId xmlns:p14="http://schemas.microsoft.com/office/powerpoint/2010/main" val="1882435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55607"/>
            <a:ext cx="8915400" cy="5891841"/>
          </a:xfrm>
        </p:spPr>
        <p:txBody>
          <a:bodyPr>
            <a:normAutofit/>
          </a:bodyPr>
          <a:lstStyle/>
          <a:p>
            <a:pPr algn="just"/>
            <a:r>
              <a:rPr lang="es-ES" sz="2000" b="1" dirty="0"/>
              <a:t>Preparación de la </a:t>
            </a:r>
            <a:r>
              <a:rPr lang="es-ES" sz="2000" b="1" dirty="0" smtClean="0"/>
              <a:t>elección: </a:t>
            </a:r>
            <a:r>
              <a:rPr lang="es-ES" sz="2000" dirty="0" smtClean="0"/>
              <a:t>Durante </a:t>
            </a:r>
            <a:r>
              <a:rPr lang="es-ES" sz="2000" dirty="0"/>
              <a:t>esta etapa se realizan todas las actividades necesarias previas al día de la jornada electoral. Inicia formalmente con la primera sesión que el Consejo General del </a:t>
            </a:r>
            <a:r>
              <a:rPr lang="es-ES" sz="2000" dirty="0" smtClean="0"/>
              <a:t>INE </a:t>
            </a:r>
            <a:r>
              <a:rPr lang="es-ES" sz="2000" dirty="0"/>
              <a:t>celebre durante la primera semana del mes de octubre previo al de las elecciones federales ordinarias, y concluye al iniciarse la jornada electoral, es decir, el primer domingo de julio del año de la </a:t>
            </a:r>
            <a:r>
              <a:rPr lang="es-ES" sz="2000" dirty="0" smtClean="0"/>
              <a:t>elección.</a:t>
            </a:r>
          </a:p>
          <a:p>
            <a:pPr marL="0" indent="0" algn="just">
              <a:buNone/>
            </a:pPr>
            <a:r>
              <a:rPr lang="es-ES" sz="2000" dirty="0" smtClean="0"/>
              <a:t>Se </a:t>
            </a:r>
            <a:r>
              <a:rPr lang="es-ES" sz="2000" dirty="0"/>
              <a:t>conforma esencialmente por los siguientes actos: </a:t>
            </a:r>
            <a:endParaRPr lang="es-ES" sz="2000" dirty="0" smtClean="0"/>
          </a:p>
          <a:p>
            <a:pPr marL="0" indent="0" algn="just">
              <a:buNone/>
            </a:pPr>
            <a:endParaRPr lang="es-ES" sz="2000" dirty="0" smtClean="0"/>
          </a:p>
          <a:p>
            <a:pPr algn="just">
              <a:buFont typeface="Wingdings" panose="05000000000000000000" pitchFamily="2" charset="2"/>
              <a:buChar char="§"/>
            </a:pPr>
            <a:r>
              <a:rPr lang="es-ES" sz="2000" dirty="0"/>
              <a:t>Procesos internos para la selección de </a:t>
            </a:r>
            <a:r>
              <a:rPr lang="es-ES" sz="2000" dirty="0" smtClean="0"/>
              <a:t>candidatos</a:t>
            </a:r>
          </a:p>
          <a:p>
            <a:pPr algn="just">
              <a:buFont typeface="Wingdings" panose="05000000000000000000" pitchFamily="2" charset="2"/>
              <a:buChar char="§"/>
            </a:pPr>
            <a:r>
              <a:rPr lang="es-MX" sz="2000" dirty="0"/>
              <a:t>Campañas </a:t>
            </a:r>
            <a:r>
              <a:rPr lang="es-MX" sz="2000" dirty="0" smtClean="0"/>
              <a:t>electorales</a:t>
            </a:r>
          </a:p>
          <a:p>
            <a:pPr algn="just">
              <a:buFont typeface="Wingdings" panose="05000000000000000000" pitchFamily="2" charset="2"/>
              <a:buChar char="§"/>
            </a:pPr>
            <a:r>
              <a:rPr lang="es-ES" sz="2000" dirty="0"/>
              <a:t>Integración y ubicación de </a:t>
            </a:r>
            <a:r>
              <a:rPr lang="es-ES" sz="2000" dirty="0" smtClean="0"/>
              <a:t>casillas</a:t>
            </a:r>
          </a:p>
          <a:p>
            <a:pPr algn="just">
              <a:buFont typeface="Wingdings" panose="05000000000000000000" pitchFamily="2" charset="2"/>
              <a:buChar char="§"/>
            </a:pPr>
            <a:r>
              <a:rPr lang="pt-BR" sz="2000" dirty="0"/>
              <a:t>Registro de representantes de partido </a:t>
            </a:r>
            <a:endParaRPr lang="pt-BR" sz="2000" dirty="0" smtClean="0"/>
          </a:p>
          <a:p>
            <a:pPr algn="just">
              <a:buFont typeface="Wingdings" panose="05000000000000000000" pitchFamily="2" charset="2"/>
              <a:buChar char="§"/>
            </a:pPr>
            <a:r>
              <a:rPr lang="es-MX" sz="2000" dirty="0"/>
              <a:t>Registro de observadores </a:t>
            </a:r>
            <a:r>
              <a:rPr lang="es-MX" sz="2000" dirty="0" smtClean="0"/>
              <a:t>electorales</a:t>
            </a:r>
          </a:p>
          <a:p>
            <a:pPr algn="just">
              <a:buFont typeface="Wingdings" panose="05000000000000000000" pitchFamily="2" charset="2"/>
              <a:buChar char="§"/>
            </a:pPr>
            <a:r>
              <a:rPr lang="es-ES" sz="2000" dirty="0"/>
              <a:t>Distribución de la documentación y material electoral</a:t>
            </a:r>
            <a:endParaRPr lang="es-MX" sz="2000" dirty="0"/>
          </a:p>
        </p:txBody>
      </p:sp>
    </p:spTree>
    <p:extLst>
      <p:ext uri="{BB962C8B-B14F-4D97-AF65-F5344CB8AC3E}">
        <p14:creationId xmlns:p14="http://schemas.microsoft.com/office/powerpoint/2010/main" val="272983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21102"/>
            <a:ext cx="8915400" cy="5290120"/>
          </a:xfrm>
        </p:spPr>
        <p:txBody>
          <a:bodyPr>
            <a:normAutofit/>
          </a:bodyPr>
          <a:lstStyle/>
          <a:p>
            <a:pPr algn="just"/>
            <a:r>
              <a:rPr lang="es-ES" sz="2000" b="1" dirty="0"/>
              <a:t>Jornada </a:t>
            </a:r>
            <a:r>
              <a:rPr lang="es-ES" sz="2000" b="1" dirty="0" smtClean="0"/>
              <a:t>electoral: </a:t>
            </a:r>
            <a:r>
              <a:rPr lang="es-ES" sz="2000" dirty="0"/>
              <a:t>Esta etapa inicia a las 8:00 horas del primer domingo de julio del año de la elección con la instalación de las mesas directivas de casilla. Concluye con el cierre de la misma a las 18:00 horas o hasta que haya depositado su voto el último de los ciudadanos que se encuentre formado</a:t>
            </a:r>
            <a:r>
              <a:rPr lang="es-ES" sz="2000" dirty="0" smtClean="0"/>
              <a:t>.</a:t>
            </a:r>
            <a:endParaRPr lang="es-MX" sz="2000" dirty="0"/>
          </a:p>
          <a:p>
            <a:pPr algn="just"/>
            <a:r>
              <a:rPr lang="es-ES" sz="2000" dirty="0"/>
              <a:t>La jornada electoral tiene cuatro </a:t>
            </a:r>
            <a:r>
              <a:rPr lang="es-ES" sz="2000" dirty="0" smtClean="0"/>
              <a:t>fases</a:t>
            </a:r>
          </a:p>
          <a:p>
            <a:pPr marL="0" indent="0" algn="just">
              <a:buNone/>
            </a:pPr>
            <a:endParaRPr lang="es-ES" sz="2000" dirty="0" smtClean="0"/>
          </a:p>
          <a:p>
            <a:pPr algn="just">
              <a:buFont typeface="Wingdings" panose="05000000000000000000" pitchFamily="2" charset="2"/>
              <a:buChar char="§"/>
            </a:pPr>
            <a:r>
              <a:rPr lang="es-MX" sz="2000" dirty="0"/>
              <a:t>Instalación de </a:t>
            </a:r>
            <a:r>
              <a:rPr lang="es-MX" sz="2000" dirty="0" smtClean="0"/>
              <a:t>casillas</a:t>
            </a:r>
          </a:p>
          <a:p>
            <a:pPr algn="just">
              <a:buFont typeface="Wingdings" panose="05000000000000000000" pitchFamily="2" charset="2"/>
              <a:buChar char="§"/>
            </a:pPr>
            <a:r>
              <a:rPr lang="es-MX" sz="2000" dirty="0" smtClean="0"/>
              <a:t>Votación</a:t>
            </a:r>
          </a:p>
          <a:p>
            <a:pPr algn="just">
              <a:buFont typeface="Wingdings" panose="05000000000000000000" pitchFamily="2" charset="2"/>
              <a:buChar char="§"/>
            </a:pPr>
            <a:r>
              <a:rPr lang="es-MX" sz="2000" dirty="0"/>
              <a:t>Escrutinio y cómputo </a:t>
            </a:r>
            <a:endParaRPr lang="es-MX" sz="2000" dirty="0" smtClean="0"/>
          </a:p>
          <a:p>
            <a:pPr algn="just">
              <a:buFont typeface="Wingdings" panose="05000000000000000000" pitchFamily="2" charset="2"/>
              <a:buChar char="§"/>
            </a:pPr>
            <a:r>
              <a:rPr lang="es-MX" sz="2000" dirty="0"/>
              <a:t>Clausura de casillas</a:t>
            </a:r>
          </a:p>
        </p:txBody>
      </p:sp>
    </p:spTree>
    <p:extLst>
      <p:ext uri="{BB962C8B-B14F-4D97-AF65-F5344CB8AC3E}">
        <p14:creationId xmlns:p14="http://schemas.microsoft.com/office/powerpoint/2010/main" val="163585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38355"/>
            <a:ext cx="8915400" cy="5857336"/>
          </a:xfrm>
        </p:spPr>
        <p:txBody>
          <a:bodyPr/>
          <a:lstStyle/>
          <a:p>
            <a:pPr algn="just"/>
            <a:r>
              <a:rPr lang="es-ES" sz="2000" b="1" dirty="0"/>
              <a:t>Resultados y declaración de validez de las </a:t>
            </a:r>
            <a:r>
              <a:rPr lang="es-ES" sz="2000" b="1" dirty="0" smtClean="0"/>
              <a:t>elecciones: </a:t>
            </a:r>
            <a:r>
              <a:rPr lang="es-ES" sz="2000" dirty="0"/>
              <a:t>Inicia con la remisión de los expedientes electorales a los consejos distritales del </a:t>
            </a:r>
            <a:r>
              <a:rPr lang="es-ES" sz="2000" dirty="0" smtClean="0"/>
              <a:t>INE</a:t>
            </a:r>
            <a:r>
              <a:rPr lang="es-ES" sz="2000" dirty="0"/>
              <a:t>, en donde se procede a ingresar los datos de las actas de escrutinio y cómputo de casilla al Programa de Resultados Electorales Preliminares (PREP), y así obtener un panorama general de la preferencia electoral en el país. </a:t>
            </a:r>
            <a:endParaRPr lang="es-ES" sz="2000" dirty="0" smtClean="0"/>
          </a:p>
          <a:p>
            <a:pPr algn="just"/>
            <a:r>
              <a:rPr lang="es-ES" sz="2000" dirty="0"/>
              <a:t>Esta etapa se conforma básicamente por las siguientes fases: </a:t>
            </a:r>
            <a:endParaRPr lang="es-ES" sz="2000" dirty="0" smtClean="0"/>
          </a:p>
          <a:p>
            <a:pPr marL="0" indent="0" algn="just">
              <a:buNone/>
            </a:pPr>
            <a:endParaRPr lang="es-ES" sz="2000" dirty="0" smtClean="0"/>
          </a:p>
          <a:p>
            <a:pPr algn="just">
              <a:buFont typeface="Wingdings" panose="05000000000000000000" pitchFamily="2" charset="2"/>
              <a:buChar char="§"/>
            </a:pPr>
            <a:r>
              <a:rPr lang="es-ES" sz="2000" dirty="0"/>
              <a:t>Remisión y recepción de expedientes electorales </a:t>
            </a:r>
            <a:endParaRPr lang="es-ES" sz="2000" dirty="0" smtClean="0"/>
          </a:p>
          <a:p>
            <a:pPr algn="just">
              <a:buFont typeface="Wingdings" panose="05000000000000000000" pitchFamily="2" charset="2"/>
              <a:buChar char="§"/>
            </a:pPr>
            <a:r>
              <a:rPr lang="es-ES" sz="2000" dirty="0"/>
              <a:t>Información preliminar de los </a:t>
            </a:r>
            <a:r>
              <a:rPr lang="es-ES" sz="2000" dirty="0" smtClean="0"/>
              <a:t>resultados</a:t>
            </a:r>
          </a:p>
          <a:p>
            <a:pPr algn="just">
              <a:buFont typeface="Wingdings" panose="05000000000000000000" pitchFamily="2" charset="2"/>
              <a:buChar char="§"/>
            </a:pPr>
            <a:r>
              <a:rPr lang="es-MX" sz="2000" dirty="0"/>
              <a:t>Cómputos </a:t>
            </a:r>
            <a:r>
              <a:rPr lang="es-MX" sz="2000" dirty="0" smtClean="0"/>
              <a:t>distritales</a:t>
            </a:r>
          </a:p>
          <a:p>
            <a:pPr algn="just">
              <a:buFont typeface="Wingdings" panose="05000000000000000000" pitchFamily="2" charset="2"/>
              <a:buChar char="§"/>
            </a:pPr>
            <a:r>
              <a:rPr lang="es-MX" sz="2000" dirty="0"/>
              <a:t>Cómputos de entidad </a:t>
            </a:r>
            <a:r>
              <a:rPr lang="es-MX" sz="2000" dirty="0" smtClean="0"/>
              <a:t>federativa</a:t>
            </a:r>
          </a:p>
          <a:p>
            <a:pPr algn="just">
              <a:buFont typeface="Wingdings" panose="05000000000000000000" pitchFamily="2" charset="2"/>
              <a:buChar char="§"/>
            </a:pPr>
            <a:r>
              <a:rPr lang="es-MX" sz="2000" dirty="0"/>
              <a:t>Cómputos de circunscripción plurinominal </a:t>
            </a:r>
            <a:endParaRPr lang="es-MX" sz="2000" dirty="0" smtClean="0"/>
          </a:p>
          <a:p>
            <a:pPr algn="just">
              <a:buFont typeface="Wingdings" panose="05000000000000000000" pitchFamily="2" charset="2"/>
              <a:buChar char="§"/>
            </a:pPr>
            <a:r>
              <a:rPr lang="es-ES" sz="2000" dirty="0"/>
              <a:t>Plazos para la resolución de medios de </a:t>
            </a:r>
            <a:r>
              <a:rPr lang="es-ES" sz="2000" dirty="0" smtClean="0"/>
              <a:t>impugnación</a:t>
            </a:r>
          </a:p>
          <a:p>
            <a:pPr algn="just">
              <a:buFont typeface="Wingdings" panose="05000000000000000000" pitchFamily="2" charset="2"/>
              <a:buChar char="§"/>
            </a:pPr>
            <a:r>
              <a:rPr lang="es-ES" sz="2000" dirty="0"/>
              <a:t>Constancias de asignación de diputados y </a:t>
            </a:r>
            <a:r>
              <a:rPr lang="es-ES" sz="2000" dirty="0" smtClean="0"/>
              <a:t>senadores</a:t>
            </a:r>
          </a:p>
          <a:p>
            <a:pPr marL="0" indent="0">
              <a:buNone/>
            </a:pPr>
            <a:endParaRPr lang="es-ES" dirty="0" smtClean="0"/>
          </a:p>
          <a:p>
            <a:pPr marL="0" indent="0">
              <a:buNone/>
            </a:pPr>
            <a:endParaRPr lang="es-MX" dirty="0"/>
          </a:p>
        </p:txBody>
      </p:sp>
    </p:spTree>
    <p:extLst>
      <p:ext uri="{BB962C8B-B14F-4D97-AF65-F5344CB8AC3E}">
        <p14:creationId xmlns:p14="http://schemas.microsoft.com/office/powerpoint/2010/main" val="4247126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543464"/>
            <a:ext cx="8915400" cy="5909094"/>
          </a:xfrm>
        </p:spPr>
        <p:txBody>
          <a:bodyPr>
            <a:noAutofit/>
          </a:bodyPr>
          <a:lstStyle/>
          <a:p>
            <a:pPr algn="just">
              <a:buFont typeface="Wingdings" panose="05000000000000000000" pitchFamily="2" charset="2"/>
              <a:buChar char="§"/>
            </a:pPr>
            <a:r>
              <a:rPr lang="es-ES" sz="2000" dirty="0"/>
              <a:t>Dictamen y declaración de validez de la elección y del presidente electo Esta etapa inicia cuando se resuelve el último de los medios de impugnación que se hubiesen interpuesto en contra de la elección o cuando se tenga constancia de que no se presentó ninguno. Concluye con la emisión por el TEPJF del dictamen que contenga el cómputo final y las declaraciones de validez de la elección de presidente. </a:t>
            </a:r>
            <a:endParaRPr lang="es-ES" sz="2000" dirty="0" smtClean="0"/>
          </a:p>
          <a:p>
            <a:pPr algn="just">
              <a:buFont typeface="Wingdings" panose="05000000000000000000" pitchFamily="2" charset="2"/>
              <a:buChar char="§"/>
            </a:pPr>
            <a:r>
              <a:rPr lang="es-ES" sz="2000" dirty="0"/>
              <a:t>La declaración de presidente electo consiste en la revisión de los requisitos de elegibilidad a que se refieren los artículos 82 y 83 de la CPEUM, respecto del candidato que obtuvo el mayor número de votos</a:t>
            </a:r>
            <a:r>
              <a:rPr lang="es-ES" sz="2000" dirty="0" smtClean="0"/>
              <a:t>.</a:t>
            </a:r>
          </a:p>
          <a:p>
            <a:pPr algn="just">
              <a:buFont typeface="Wingdings" panose="05000000000000000000" pitchFamily="2" charset="2"/>
              <a:buChar char="§"/>
            </a:pPr>
            <a:r>
              <a:rPr lang="es-ES" sz="2000" dirty="0" smtClean="0"/>
              <a:t> </a:t>
            </a:r>
            <a:r>
              <a:rPr lang="es-ES" sz="2000" dirty="0"/>
              <a:t>De reunirse los requisitos de elegibilidad, el TEPJF formula la declaratoria correspondiente y entrega la constancia al vencedor. Esta declaratoria también se notifica por oficio a la Cámara de Diputados para que emita el bando solemne a quién haya sido declarado presidente de los Estados Unidos Mexicanos (CPEUM, artículo 74, fracción I).</a:t>
            </a:r>
            <a:endParaRPr lang="es-MX" sz="2000" dirty="0"/>
          </a:p>
        </p:txBody>
      </p:sp>
    </p:spTree>
    <p:extLst>
      <p:ext uri="{BB962C8B-B14F-4D97-AF65-F5344CB8AC3E}">
        <p14:creationId xmlns:p14="http://schemas.microsoft.com/office/powerpoint/2010/main" val="3570584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ES" sz="4800" b="1" dirty="0" smtClean="0"/>
              <a:t>MECANISMOS DE DEFENSA DEL DERECHO ELECTORAL MEXICANO</a:t>
            </a:r>
            <a:endParaRPr lang="es-MX" sz="4800" b="1" dirty="0"/>
          </a:p>
        </p:txBody>
      </p:sp>
    </p:spTree>
    <p:extLst>
      <p:ext uri="{BB962C8B-B14F-4D97-AF65-F5344CB8AC3E}">
        <p14:creationId xmlns:p14="http://schemas.microsoft.com/office/powerpoint/2010/main" val="66803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78634" y="163903"/>
            <a:ext cx="10403457" cy="6374920"/>
          </a:xfrm>
        </p:spPr>
        <p:txBody>
          <a:bodyPr/>
          <a:lstStyle/>
          <a:p>
            <a:endParaRPr lang="es-MX" dirty="0"/>
          </a:p>
        </p:txBody>
      </p:sp>
      <p:sp>
        <p:nvSpPr>
          <p:cNvPr id="4" name="Rectángulo redondeado 3"/>
          <p:cNvSpPr/>
          <p:nvPr/>
        </p:nvSpPr>
        <p:spPr>
          <a:xfrm>
            <a:off x="2066026" y="1293962"/>
            <a:ext cx="2044460" cy="819509"/>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SISTEMA ADMINISTRATIVO SANCIONADOR</a:t>
            </a:r>
            <a:endParaRPr lang="es-MX" sz="1400" b="1" dirty="0">
              <a:solidFill>
                <a:schemeClr val="tx1"/>
              </a:solidFill>
            </a:endParaRPr>
          </a:p>
        </p:txBody>
      </p:sp>
      <p:sp>
        <p:nvSpPr>
          <p:cNvPr id="5" name="Rectángulo redondeado 4"/>
          <p:cNvSpPr/>
          <p:nvPr/>
        </p:nvSpPr>
        <p:spPr>
          <a:xfrm>
            <a:off x="2087592" y="2950234"/>
            <a:ext cx="2096219" cy="940279"/>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SISTEMA DE MEDIOS DE IMPUGNACIÓN</a:t>
            </a:r>
            <a:endParaRPr lang="es-MX" b="1" dirty="0">
              <a:solidFill>
                <a:schemeClr val="tx1"/>
              </a:solidFill>
            </a:endParaRPr>
          </a:p>
        </p:txBody>
      </p:sp>
      <p:sp>
        <p:nvSpPr>
          <p:cNvPr id="6" name="Rectángulo redondeado 5"/>
          <p:cNvSpPr/>
          <p:nvPr/>
        </p:nvSpPr>
        <p:spPr>
          <a:xfrm>
            <a:off x="2087592" y="4554747"/>
            <a:ext cx="2096219" cy="1061049"/>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smtClean="0">
                <a:solidFill>
                  <a:schemeClr val="tx1"/>
                </a:solidFill>
              </a:rPr>
              <a:t>SISTEMA PENAL</a:t>
            </a:r>
            <a:endParaRPr lang="es-MX" b="1">
              <a:solidFill>
                <a:schemeClr val="tx1"/>
              </a:solidFill>
            </a:endParaRPr>
          </a:p>
        </p:txBody>
      </p:sp>
      <p:sp>
        <p:nvSpPr>
          <p:cNvPr id="7" name="Rectángulo redondeado 6"/>
          <p:cNvSpPr/>
          <p:nvPr/>
        </p:nvSpPr>
        <p:spPr>
          <a:xfrm>
            <a:off x="5408761" y="310552"/>
            <a:ext cx="1600200" cy="6405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rPr>
              <a:t>AUTORIDAD QUE CONOCE</a:t>
            </a:r>
            <a:endParaRPr lang="es-MX" sz="1200" b="1" dirty="0">
              <a:solidFill>
                <a:schemeClr val="tx1"/>
              </a:solidFill>
            </a:endParaRPr>
          </a:p>
        </p:txBody>
      </p:sp>
      <p:sp>
        <p:nvSpPr>
          <p:cNvPr id="8" name="Rectángulo redondeado 7"/>
          <p:cNvSpPr/>
          <p:nvPr/>
        </p:nvSpPr>
        <p:spPr>
          <a:xfrm>
            <a:off x="7936301" y="310553"/>
            <a:ext cx="1932318" cy="65345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rPr>
              <a:t>LEGISLACIÓN APLICABLE</a:t>
            </a:r>
            <a:endParaRPr lang="es-MX" sz="1200" b="1" dirty="0">
              <a:solidFill>
                <a:schemeClr val="tx1"/>
              </a:solidFill>
            </a:endParaRPr>
          </a:p>
        </p:txBody>
      </p:sp>
      <p:sp>
        <p:nvSpPr>
          <p:cNvPr id="9" name="Rectángulo redondeado 8"/>
          <p:cNvSpPr/>
          <p:nvPr/>
        </p:nvSpPr>
        <p:spPr>
          <a:xfrm>
            <a:off x="10370879" y="310552"/>
            <a:ext cx="1611212" cy="6901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b="1" dirty="0" smtClean="0">
                <a:solidFill>
                  <a:schemeClr val="tx1"/>
                </a:solidFill>
              </a:rPr>
              <a:t>EFECTOS DE LAS RESOLUCIONES</a:t>
            </a:r>
            <a:endParaRPr lang="es-MX" sz="1200" b="1" dirty="0">
              <a:solidFill>
                <a:schemeClr val="tx1"/>
              </a:solidFill>
            </a:endParaRPr>
          </a:p>
        </p:txBody>
      </p:sp>
      <p:sp>
        <p:nvSpPr>
          <p:cNvPr id="11" name="Rectángulo 10"/>
          <p:cNvSpPr/>
          <p:nvPr/>
        </p:nvSpPr>
        <p:spPr>
          <a:xfrm>
            <a:off x="5266426" y="1492367"/>
            <a:ext cx="1742535" cy="106967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dirty="0" smtClean="0">
                <a:solidFill>
                  <a:schemeClr val="tx1"/>
                </a:solidFill>
              </a:rPr>
              <a:t>Instituto Nacional Electoral</a:t>
            </a:r>
            <a:endParaRPr lang="es-MX" sz="1400" dirty="0">
              <a:solidFill>
                <a:schemeClr val="tx1"/>
              </a:solidFill>
            </a:endParaRPr>
          </a:p>
        </p:txBody>
      </p:sp>
      <p:sp>
        <p:nvSpPr>
          <p:cNvPr id="12" name="Rectángulo 11"/>
          <p:cNvSpPr/>
          <p:nvPr/>
        </p:nvSpPr>
        <p:spPr>
          <a:xfrm>
            <a:off x="5266427" y="2989051"/>
            <a:ext cx="1742535" cy="122063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Tribuna</a:t>
            </a:r>
            <a:r>
              <a:rPr lang="es-ES" dirty="0" smtClean="0">
                <a:solidFill>
                  <a:schemeClr val="tx1"/>
                </a:solidFill>
              </a:rPr>
              <a:t>l </a:t>
            </a:r>
            <a:r>
              <a:rPr lang="es-ES" sz="1400" dirty="0" smtClean="0">
                <a:solidFill>
                  <a:schemeClr val="tx1"/>
                </a:solidFill>
              </a:rPr>
              <a:t>Electoral del Poder Judicial de la Federación</a:t>
            </a:r>
            <a:endParaRPr lang="es-MX" sz="1400" dirty="0">
              <a:solidFill>
                <a:schemeClr val="tx1"/>
              </a:solidFill>
            </a:endParaRPr>
          </a:p>
        </p:txBody>
      </p:sp>
      <p:sp>
        <p:nvSpPr>
          <p:cNvPr id="13" name="Rectángulo 12"/>
          <p:cNvSpPr/>
          <p:nvPr/>
        </p:nvSpPr>
        <p:spPr>
          <a:xfrm>
            <a:off x="5266427" y="4507303"/>
            <a:ext cx="1742535" cy="127239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Fiscalía </a:t>
            </a:r>
            <a:r>
              <a:rPr lang="es-ES" sz="1400" dirty="0" smtClean="0">
                <a:solidFill>
                  <a:schemeClr val="tx1"/>
                </a:solidFill>
              </a:rPr>
              <a:t>Especializada para la Atención de Delitos </a:t>
            </a:r>
            <a:r>
              <a:rPr lang="es-ES" dirty="0" smtClean="0">
                <a:solidFill>
                  <a:schemeClr val="tx1"/>
                </a:solidFill>
              </a:rPr>
              <a:t>Electorales</a:t>
            </a:r>
            <a:endParaRPr lang="es-MX" dirty="0">
              <a:solidFill>
                <a:schemeClr val="tx1"/>
              </a:solidFill>
            </a:endParaRPr>
          </a:p>
        </p:txBody>
      </p:sp>
      <p:sp>
        <p:nvSpPr>
          <p:cNvPr id="14" name="Rectángulo 13"/>
          <p:cNvSpPr/>
          <p:nvPr/>
        </p:nvSpPr>
        <p:spPr>
          <a:xfrm>
            <a:off x="7936301" y="1492370"/>
            <a:ext cx="1932318" cy="1069675"/>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Ley General de Instituciones y Procedimientos Electorales</a:t>
            </a:r>
            <a:endParaRPr lang="es-MX" sz="1400" dirty="0">
              <a:solidFill>
                <a:schemeClr val="tx1"/>
              </a:solidFill>
            </a:endParaRPr>
          </a:p>
        </p:txBody>
      </p:sp>
      <p:sp>
        <p:nvSpPr>
          <p:cNvPr id="15" name="Rectángulo 14"/>
          <p:cNvSpPr/>
          <p:nvPr/>
        </p:nvSpPr>
        <p:spPr>
          <a:xfrm>
            <a:off x="7936301" y="3010617"/>
            <a:ext cx="1932318" cy="123358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Ley General del Sistema de Medios de Impugnación en Materia Electoral</a:t>
            </a:r>
            <a:endParaRPr lang="es-MX" sz="1400" dirty="0">
              <a:solidFill>
                <a:schemeClr val="tx1"/>
              </a:solidFill>
            </a:endParaRPr>
          </a:p>
        </p:txBody>
      </p:sp>
      <p:sp>
        <p:nvSpPr>
          <p:cNvPr id="16" name="Rectángulo 15"/>
          <p:cNvSpPr/>
          <p:nvPr/>
        </p:nvSpPr>
        <p:spPr>
          <a:xfrm>
            <a:off x="7936301" y="4554747"/>
            <a:ext cx="1932318" cy="122495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Código Penal Federal</a:t>
            </a:r>
            <a:endParaRPr lang="es-MX" dirty="0">
              <a:solidFill>
                <a:schemeClr val="tx1"/>
              </a:solidFill>
            </a:endParaRPr>
          </a:p>
        </p:txBody>
      </p:sp>
      <p:sp>
        <p:nvSpPr>
          <p:cNvPr id="17" name="Rectángulo 16"/>
          <p:cNvSpPr/>
          <p:nvPr/>
        </p:nvSpPr>
        <p:spPr>
          <a:xfrm>
            <a:off x="10370879" y="1492368"/>
            <a:ext cx="1611212" cy="1069677"/>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Imposición de</a:t>
            </a:r>
          </a:p>
          <a:p>
            <a:pPr algn="ctr"/>
            <a:r>
              <a:rPr lang="es-ES" sz="1200" dirty="0" smtClean="0">
                <a:solidFill>
                  <a:schemeClr val="tx1"/>
                </a:solidFill>
              </a:rPr>
              <a:t>sanciones</a:t>
            </a:r>
          </a:p>
          <a:p>
            <a:pPr algn="ctr"/>
            <a:r>
              <a:rPr lang="es-ES" sz="1200" dirty="0" smtClean="0">
                <a:solidFill>
                  <a:schemeClr val="tx1"/>
                </a:solidFill>
              </a:rPr>
              <a:t>administrativas y/o</a:t>
            </a:r>
          </a:p>
          <a:p>
            <a:pPr algn="ctr"/>
            <a:r>
              <a:rPr lang="es-ES" sz="1200" dirty="0" smtClean="0">
                <a:solidFill>
                  <a:schemeClr val="tx1"/>
                </a:solidFill>
              </a:rPr>
              <a:t>retiro inmediato de</a:t>
            </a:r>
          </a:p>
          <a:p>
            <a:pPr algn="ctr"/>
            <a:r>
              <a:rPr lang="es-ES" sz="1200" dirty="0" smtClean="0">
                <a:solidFill>
                  <a:schemeClr val="tx1"/>
                </a:solidFill>
              </a:rPr>
              <a:t>propaganda</a:t>
            </a:r>
            <a:endParaRPr lang="es-MX" sz="1200" dirty="0">
              <a:solidFill>
                <a:schemeClr val="tx1"/>
              </a:solidFill>
            </a:endParaRPr>
          </a:p>
        </p:txBody>
      </p:sp>
      <p:sp>
        <p:nvSpPr>
          <p:cNvPr id="18" name="Rectángulo 17"/>
          <p:cNvSpPr/>
          <p:nvPr/>
        </p:nvSpPr>
        <p:spPr>
          <a:xfrm>
            <a:off x="10370879" y="2976111"/>
            <a:ext cx="1611212" cy="1233579"/>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Confirmar, modificar o revocar el acto o resolución combatido</a:t>
            </a:r>
            <a:endParaRPr lang="es-MX" sz="1200" dirty="0">
              <a:solidFill>
                <a:schemeClr val="tx1"/>
              </a:solidFill>
            </a:endParaRPr>
          </a:p>
        </p:txBody>
      </p:sp>
      <p:sp>
        <p:nvSpPr>
          <p:cNvPr id="19" name="Rectángulo 18"/>
          <p:cNvSpPr/>
          <p:nvPr/>
        </p:nvSpPr>
        <p:spPr>
          <a:xfrm>
            <a:off x="10370878" y="4554747"/>
            <a:ext cx="1611213" cy="122495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Imposición de alguna sanción pecuniaria o privativa de la libertad</a:t>
            </a:r>
            <a:endParaRPr lang="es-MX" sz="1200" dirty="0">
              <a:solidFill>
                <a:schemeClr val="tx1"/>
              </a:solidFill>
            </a:endParaRPr>
          </a:p>
        </p:txBody>
      </p:sp>
      <p:cxnSp>
        <p:nvCxnSpPr>
          <p:cNvPr id="21" name="Conector recto de flecha 20"/>
          <p:cNvCxnSpPr/>
          <p:nvPr/>
        </p:nvCxnSpPr>
        <p:spPr>
          <a:xfrm>
            <a:off x="6094563" y="964002"/>
            <a:ext cx="0" cy="3903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a:off x="8755810" y="1000664"/>
            <a:ext cx="0" cy="431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11086229" y="1000664"/>
            <a:ext cx="0" cy="4313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ector recto de flecha 26"/>
          <p:cNvCxnSpPr/>
          <p:nvPr/>
        </p:nvCxnSpPr>
        <p:spPr>
          <a:xfrm>
            <a:off x="4110486" y="1729596"/>
            <a:ext cx="10912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p:nvPr/>
        </p:nvCxnSpPr>
        <p:spPr>
          <a:xfrm>
            <a:off x="4183811" y="3420373"/>
            <a:ext cx="10826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Conector recto de flecha 30"/>
          <p:cNvCxnSpPr/>
          <p:nvPr/>
        </p:nvCxnSpPr>
        <p:spPr>
          <a:xfrm>
            <a:off x="4183811" y="5085271"/>
            <a:ext cx="10826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9800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750498"/>
            <a:ext cx="8915400" cy="5762445"/>
          </a:xfrm>
        </p:spPr>
        <p:txBody>
          <a:bodyPr>
            <a:noAutofit/>
          </a:bodyPr>
          <a:lstStyle/>
          <a:p>
            <a:pPr algn="just"/>
            <a:r>
              <a:rPr lang="es-ES" sz="2000" b="1" dirty="0"/>
              <a:t>Régimen administrativo sancionador electoral (administrativo). </a:t>
            </a:r>
            <a:r>
              <a:rPr lang="es-ES" sz="2000" dirty="0"/>
              <a:t>Es </a:t>
            </a:r>
            <a:r>
              <a:rPr lang="es-ES" sz="2000" dirty="0" smtClean="0"/>
              <a:t>iniciado e investigado </a:t>
            </a:r>
            <a:r>
              <a:rPr lang="es-ES" sz="2000" dirty="0"/>
              <a:t>por la autoridad que organiza las </a:t>
            </a:r>
            <a:r>
              <a:rPr lang="es-ES" sz="2000" dirty="0" smtClean="0"/>
              <a:t>elecciones y resuelto por la autoridad jurisdiccional. </a:t>
            </a:r>
          </a:p>
          <a:p>
            <a:pPr algn="just"/>
            <a:r>
              <a:rPr lang="es-ES" sz="2000" b="1" dirty="0" smtClean="0"/>
              <a:t>Juicios y recursos del sistema de medios de impugnación en materia electoral (jurisdiccional). </a:t>
            </a:r>
            <a:r>
              <a:rPr lang="es-ES" sz="2000" dirty="0" smtClean="0"/>
              <a:t>Los </a:t>
            </a:r>
            <a:r>
              <a:rPr lang="es-ES" sz="2000" dirty="0"/>
              <a:t>juicios y recursos son resueltos por una autoridad </a:t>
            </a:r>
            <a:r>
              <a:rPr lang="es-ES" sz="2000" dirty="0" smtClean="0"/>
              <a:t>jurisdiccional </a:t>
            </a:r>
            <a:r>
              <a:rPr lang="es-ES" sz="2000" dirty="0"/>
              <a:t>y generalmente las sanciones impuestas son definitivas, ya que no existe una autoridad que pueda revisarlas. La excepción en este caso es el recurso de revisión. </a:t>
            </a:r>
            <a:endParaRPr lang="es-ES" sz="2000" dirty="0" smtClean="0"/>
          </a:p>
          <a:p>
            <a:pPr algn="just"/>
            <a:r>
              <a:rPr lang="es-ES" sz="2000" b="1" dirty="0" smtClean="0"/>
              <a:t>Delitos </a:t>
            </a:r>
            <a:r>
              <a:rPr lang="es-ES" sz="2000" b="1" dirty="0"/>
              <a:t>electorales tipificados en el Código Penal Federal (penal). </a:t>
            </a:r>
            <a:r>
              <a:rPr lang="es-ES" sz="2000" dirty="0"/>
              <a:t>Aunque la persecución de los delitos se realice por un órgano administrativo, sus castigos son impuestos por jueces de esa materia. Los delitos electorales prevén sanciones de privación de la libertad para conductas consideradas especialmente graves, las cuales pueden dañar el régimen democrático y los derechos de los ciudadanos. </a:t>
            </a:r>
            <a:endParaRPr lang="es-MX" sz="2000" dirty="0"/>
          </a:p>
        </p:txBody>
      </p:sp>
    </p:spTree>
    <p:extLst>
      <p:ext uri="{BB962C8B-B14F-4D97-AF65-F5344CB8AC3E}">
        <p14:creationId xmlns:p14="http://schemas.microsoft.com/office/powerpoint/2010/main" val="306621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ES" sz="4800" b="1" dirty="0" smtClean="0"/>
              <a:t>SISTEMA DE MEDIOS DE IMPUGNACIÓN EN MATERIA ELECTORAL </a:t>
            </a:r>
            <a:endParaRPr lang="es-MX" sz="4800" b="1" dirty="0"/>
          </a:p>
        </p:txBody>
      </p:sp>
    </p:spTree>
    <p:extLst>
      <p:ext uri="{BB962C8B-B14F-4D97-AF65-F5344CB8AC3E}">
        <p14:creationId xmlns:p14="http://schemas.microsoft.com/office/powerpoint/2010/main" val="2079243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095555"/>
            <a:ext cx="8915400" cy="5512279"/>
          </a:xfrm>
        </p:spPr>
        <p:txBody>
          <a:bodyPr>
            <a:normAutofit/>
          </a:bodyPr>
          <a:lstStyle/>
          <a:p>
            <a:pPr algn="just"/>
            <a:r>
              <a:rPr lang="es-ES" sz="2000" dirty="0"/>
              <a:t>Los medios de impugnación permiten verificar que todo acto y resolución electoral se emita en estricto apego y cumplimiento de los principios de legalidad y constitucionalidad. Se debe garantizar la definitividad de los distintos actos y etapas de los procesos electorales, así como el respeto y garantía de los derechos político-electorales del ciudadano. </a:t>
            </a:r>
            <a:endParaRPr lang="es-ES" sz="2000" dirty="0" smtClean="0"/>
          </a:p>
          <a:p>
            <a:pPr algn="just"/>
            <a:endParaRPr lang="es-MX" sz="2000" dirty="0"/>
          </a:p>
        </p:txBody>
      </p:sp>
      <p:pic>
        <p:nvPicPr>
          <p:cNvPr id="4" name="Imagen 3"/>
          <p:cNvPicPr>
            <a:picLocks noChangeAspect="1"/>
          </p:cNvPicPr>
          <p:nvPr/>
        </p:nvPicPr>
        <p:blipFill>
          <a:blip r:embed="rId2"/>
          <a:stretch>
            <a:fillRect/>
          </a:stretch>
        </p:blipFill>
        <p:spPr>
          <a:xfrm>
            <a:off x="4313208" y="3200400"/>
            <a:ext cx="4321834" cy="3079629"/>
          </a:xfrm>
          <a:prstGeom prst="rect">
            <a:avLst/>
          </a:prstGeom>
        </p:spPr>
      </p:pic>
    </p:spTree>
    <p:extLst>
      <p:ext uri="{BB962C8B-B14F-4D97-AF65-F5344CB8AC3E}">
        <p14:creationId xmlns:p14="http://schemas.microsoft.com/office/powerpoint/2010/main" val="2544779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PRINCIPIOS</a:t>
            </a:r>
            <a:r>
              <a:rPr lang="es-MX" dirty="0" smtClean="0"/>
              <a:t/>
            </a:r>
            <a:br>
              <a:rPr lang="es-MX" dirty="0" smtClean="0"/>
            </a:br>
            <a:r>
              <a:rPr lang="es-MX" dirty="0" smtClean="0"/>
              <a:t> </a:t>
            </a:r>
            <a:r>
              <a:rPr lang="es-ES" sz="1600" dirty="0"/>
              <a:t>El sistema de medios de impugnación en materia electoral se rige por tres principios:</a:t>
            </a:r>
            <a:endParaRPr lang="es-MX" sz="1600" dirty="0"/>
          </a:p>
        </p:txBody>
      </p:sp>
      <p:sp>
        <p:nvSpPr>
          <p:cNvPr id="3" name="Marcador de contenido 2"/>
          <p:cNvSpPr>
            <a:spLocks noGrp="1"/>
          </p:cNvSpPr>
          <p:nvPr>
            <p:ph idx="1"/>
          </p:nvPr>
        </p:nvSpPr>
        <p:spPr/>
        <p:txBody>
          <a:bodyPr>
            <a:normAutofit/>
          </a:bodyPr>
          <a:lstStyle/>
          <a:p>
            <a:pPr algn="just"/>
            <a:r>
              <a:rPr lang="es-ES" sz="2000" b="1" dirty="0" smtClean="0"/>
              <a:t>Constitucionalidad</a:t>
            </a:r>
            <a:r>
              <a:rPr lang="es-ES" sz="2000" dirty="0"/>
              <a:t>. Todo acto y resolución electoral debe emitirse observando los principios, directrices y reglas fijados en el mandato constitucional. </a:t>
            </a:r>
            <a:endParaRPr lang="es-ES" sz="2000" dirty="0" smtClean="0"/>
          </a:p>
          <a:p>
            <a:pPr algn="just"/>
            <a:r>
              <a:rPr lang="es-ES" sz="2000" b="1" dirty="0" smtClean="0"/>
              <a:t>Legalidad</a:t>
            </a:r>
            <a:r>
              <a:rPr lang="es-ES" sz="2000" b="1" dirty="0"/>
              <a:t>. </a:t>
            </a:r>
            <a:r>
              <a:rPr lang="es-ES" sz="2000" dirty="0"/>
              <a:t>Toda actuación electoral debe realizarse en estricto apego a las disposiciones consignadas en la ley, de tal manera que no se emitan o desplieguen conductas caprichosas o arbitrarias al margen del texto normativo. </a:t>
            </a:r>
            <a:endParaRPr lang="es-ES" sz="2000" dirty="0" smtClean="0"/>
          </a:p>
          <a:p>
            <a:pPr algn="just"/>
            <a:r>
              <a:rPr lang="es-ES" sz="2000" b="1" dirty="0" smtClean="0"/>
              <a:t>Definitividad</a:t>
            </a:r>
            <a:r>
              <a:rPr lang="es-ES" sz="2000" b="1" dirty="0"/>
              <a:t>. </a:t>
            </a:r>
            <a:r>
              <a:rPr lang="es-ES" sz="2000" dirty="0"/>
              <a:t>El deber de agotar en tiempo y forma todas las instancias previas establecidas por las leyes o estatutos partidarios. También se refiere a las etapas del proceso electoral, de manera que no se sometan a revisión actos ya declarados válidos. </a:t>
            </a:r>
            <a:endParaRPr lang="es-MX" sz="2000" dirty="0"/>
          </a:p>
        </p:txBody>
      </p:sp>
    </p:spTree>
    <p:extLst>
      <p:ext uri="{BB962C8B-B14F-4D97-AF65-F5344CB8AC3E}">
        <p14:creationId xmlns:p14="http://schemas.microsoft.com/office/powerpoint/2010/main" val="4042570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082451" y="336431"/>
            <a:ext cx="5313872" cy="819509"/>
          </a:xfrm>
          <a:prstGeom prst="rect">
            <a:avLst/>
          </a:prstGeom>
          <a:solidFill>
            <a:schemeClr val="accent6">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CONCEPTOS DE DERECHO</a:t>
            </a:r>
            <a:endParaRPr lang="es-MX" b="1" dirty="0">
              <a:solidFill>
                <a:schemeClr val="tx1"/>
              </a:solidFill>
            </a:endParaRPr>
          </a:p>
        </p:txBody>
      </p:sp>
      <p:cxnSp>
        <p:nvCxnSpPr>
          <p:cNvPr id="4" name="Conector recto 3"/>
          <p:cNvCxnSpPr>
            <a:stCxn id="2" idx="2"/>
          </p:cNvCxnSpPr>
          <p:nvPr/>
        </p:nvCxnSpPr>
        <p:spPr>
          <a:xfrm>
            <a:off x="6739387" y="1155940"/>
            <a:ext cx="0" cy="5434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p:cNvCxnSpPr/>
          <p:nvPr/>
        </p:nvCxnSpPr>
        <p:spPr>
          <a:xfrm>
            <a:off x="6739387" y="1699404"/>
            <a:ext cx="26569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cto 7"/>
          <p:cNvCxnSpPr/>
          <p:nvPr/>
        </p:nvCxnSpPr>
        <p:spPr>
          <a:xfrm flipH="1">
            <a:off x="4082451" y="1699404"/>
            <a:ext cx="26569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a:off x="4082451" y="1699404"/>
            <a:ext cx="0" cy="612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ector recto de flecha 12"/>
          <p:cNvCxnSpPr/>
          <p:nvPr/>
        </p:nvCxnSpPr>
        <p:spPr>
          <a:xfrm>
            <a:off x="9396323" y="1699404"/>
            <a:ext cx="0" cy="61247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ángulo 13"/>
          <p:cNvSpPr/>
          <p:nvPr/>
        </p:nvSpPr>
        <p:spPr>
          <a:xfrm>
            <a:off x="3111979" y="2329133"/>
            <a:ext cx="1940943" cy="483079"/>
          </a:xfrm>
          <a:prstGeom prst="rect">
            <a:avLst/>
          </a:prstGeom>
          <a:solidFill>
            <a:schemeClr val="accent6">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SENTIDO ESTRICTO</a:t>
            </a:r>
            <a:endParaRPr lang="es-MX" sz="1400" b="1" dirty="0">
              <a:solidFill>
                <a:schemeClr val="tx1"/>
              </a:solidFill>
            </a:endParaRPr>
          </a:p>
        </p:txBody>
      </p:sp>
      <p:sp>
        <p:nvSpPr>
          <p:cNvPr id="16" name="Rectángulo 15"/>
          <p:cNvSpPr/>
          <p:nvPr/>
        </p:nvSpPr>
        <p:spPr>
          <a:xfrm>
            <a:off x="8201564" y="2311880"/>
            <a:ext cx="2389517" cy="483079"/>
          </a:xfrm>
          <a:prstGeom prst="rect">
            <a:avLst/>
          </a:prstGeom>
          <a:solidFill>
            <a:schemeClr val="accent6">
              <a:lumMod val="60000"/>
              <a:lumOff val="40000"/>
            </a:schemeClr>
          </a:solidFill>
          <a:ln>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SENTIDO AMPLIO</a:t>
            </a:r>
            <a:endParaRPr lang="es-MX" sz="1400" b="1" dirty="0">
              <a:solidFill>
                <a:schemeClr val="tx1"/>
              </a:solidFill>
            </a:endParaRPr>
          </a:p>
        </p:txBody>
      </p:sp>
      <p:sp>
        <p:nvSpPr>
          <p:cNvPr id="17" name="Rectángulo redondeado 16"/>
          <p:cNvSpPr/>
          <p:nvPr/>
        </p:nvSpPr>
        <p:spPr>
          <a:xfrm>
            <a:off x="7668883" y="3027873"/>
            <a:ext cx="3454878" cy="2993365"/>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dirty="0" smtClean="0">
                <a:solidFill>
                  <a:schemeClr val="tx1"/>
                </a:solidFill>
              </a:rPr>
              <a:t> </a:t>
            </a:r>
            <a:r>
              <a:rPr lang="es-ES" sz="1600" dirty="0" smtClean="0">
                <a:solidFill>
                  <a:schemeClr val="tx1"/>
                </a:solidFill>
              </a:rPr>
              <a:t>conjunto de normas constitucionales, legales, reglamentos, instituciones y principios referentes a la organización, administración y realización o ejecución de las elecciones; la constatación de validez de los resultados electorales; así como el control legal y constitucional de los mismos a través de su impugnación</a:t>
            </a:r>
            <a:r>
              <a:rPr lang="es-ES" sz="1600" dirty="0" smtClean="0"/>
              <a:t>. </a:t>
            </a:r>
            <a:endParaRPr lang="es-MX" sz="1600" dirty="0"/>
          </a:p>
        </p:txBody>
      </p:sp>
      <p:sp>
        <p:nvSpPr>
          <p:cNvPr id="18" name="Rectángulo 17"/>
          <p:cNvSpPr/>
          <p:nvPr/>
        </p:nvSpPr>
        <p:spPr>
          <a:xfrm>
            <a:off x="3254315" y="3036498"/>
            <a:ext cx="1656272" cy="156138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Derecho subjetivo del individuo de elegir y ser elegido.</a:t>
            </a:r>
            <a:endParaRPr lang="es-MX" sz="1600" dirty="0">
              <a:solidFill>
                <a:schemeClr val="tx1"/>
              </a:solidFill>
            </a:endParaRPr>
          </a:p>
        </p:txBody>
      </p:sp>
      <p:sp>
        <p:nvSpPr>
          <p:cNvPr id="19" name="Rectángulo 18"/>
          <p:cNvSpPr/>
          <p:nvPr/>
        </p:nvSpPr>
        <p:spPr>
          <a:xfrm>
            <a:off x="1587257" y="5063704"/>
            <a:ext cx="2596551" cy="1069675"/>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600" dirty="0" smtClean="0">
                <a:solidFill>
                  <a:schemeClr val="tx1"/>
                </a:solidFill>
              </a:rPr>
              <a:t>Derecho de votar (sufragio activo</a:t>
            </a:r>
          </a:p>
          <a:p>
            <a:pPr algn="ctr"/>
            <a:r>
              <a:rPr lang="es-ES" sz="1600" dirty="0" smtClean="0">
                <a:solidFill>
                  <a:schemeClr val="tx1"/>
                </a:solidFill>
              </a:rPr>
              <a:t>universal, igual, libre, directo y secreto</a:t>
            </a:r>
            <a:r>
              <a:rPr lang="es-ES" dirty="0" smtClean="0">
                <a:solidFill>
                  <a:schemeClr val="tx1"/>
                </a:solidFill>
              </a:rPr>
              <a:t>. </a:t>
            </a:r>
            <a:endParaRPr lang="es-MX" dirty="0">
              <a:solidFill>
                <a:schemeClr val="tx1"/>
              </a:solidFill>
            </a:endParaRPr>
          </a:p>
        </p:txBody>
      </p:sp>
      <p:sp>
        <p:nvSpPr>
          <p:cNvPr id="23" name="Rectángulo 22"/>
          <p:cNvSpPr/>
          <p:nvPr/>
        </p:nvSpPr>
        <p:spPr>
          <a:xfrm>
            <a:off x="4604350" y="5063704"/>
            <a:ext cx="1966822" cy="9144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Derecho a ser votado (sufragio pasivo</a:t>
            </a:r>
            <a:endParaRPr lang="es-MX" dirty="0">
              <a:solidFill>
                <a:schemeClr val="tx1"/>
              </a:solidFill>
            </a:endParaRPr>
          </a:p>
        </p:txBody>
      </p:sp>
      <p:cxnSp>
        <p:nvCxnSpPr>
          <p:cNvPr id="25" name="Conector recto de flecha 24"/>
          <p:cNvCxnSpPr>
            <a:stCxn id="14" idx="2"/>
          </p:cNvCxnSpPr>
          <p:nvPr/>
        </p:nvCxnSpPr>
        <p:spPr>
          <a:xfrm flipH="1">
            <a:off x="4069512" y="2812212"/>
            <a:ext cx="12939" cy="2156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onector recto de flecha 28"/>
          <p:cNvCxnSpPr>
            <a:stCxn id="16" idx="2"/>
          </p:cNvCxnSpPr>
          <p:nvPr/>
        </p:nvCxnSpPr>
        <p:spPr>
          <a:xfrm flipH="1">
            <a:off x="9396322" y="2794959"/>
            <a:ext cx="1" cy="1552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18" idx="2"/>
          </p:cNvCxnSpPr>
          <p:nvPr/>
        </p:nvCxnSpPr>
        <p:spPr>
          <a:xfrm>
            <a:off x="4082451" y="4597878"/>
            <a:ext cx="0" cy="271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flipV="1">
            <a:off x="4069512" y="4865297"/>
            <a:ext cx="1518249" cy="43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flipH="1">
            <a:off x="2885534" y="4865297"/>
            <a:ext cx="11969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de flecha 43"/>
          <p:cNvCxnSpPr/>
          <p:nvPr/>
        </p:nvCxnSpPr>
        <p:spPr>
          <a:xfrm flipH="1">
            <a:off x="2885533" y="4865297"/>
            <a:ext cx="1" cy="112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p:cNvCxnSpPr/>
          <p:nvPr/>
        </p:nvCxnSpPr>
        <p:spPr>
          <a:xfrm>
            <a:off x="5587761" y="4865297"/>
            <a:ext cx="0" cy="1121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51" name="Imagen 50"/>
          <p:cNvPicPr>
            <a:picLocks noChangeAspect="1"/>
          </p:cNvPicPr>
          <p:nvPr/>
        </p:nvPicPr>
        <p:blipFill>
          <a:blip r:embed="rId2"/>
          <a:stretch>
            <a:fillRect/>
          </a:stretch>
        </p:blipFill>
        <p:spPr>
          <a:xfrm>
            <a:off x="343169" y="272452"/>
            <a:ext cx="2676076" cy="1974730"/>
          </a:xfrm>
          <a:prstGeom prst="rect">
            <a:avLst/>
          </a:prstGeom>
        </p:spPr>
      </p:pic>
    </p:spTree>
    <p:extLst>
      <p:ext uri="{BB962C8B-B14F-4D97-AF65-F5344CB8AC3E}">
        <p14:creationId xmlns:p14="http://schemas.microsoft.com/office/powerpoint/2010/main" val="988334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CARACTERÍSTICAS </a:t>
            </a:r>
            <a:endParaRPr lang="es-MX" sz="3200" b="1" dirty="0"/>
          </a:p>
        </p:txBody>
      </p:sp>
      <p:sp>
        <p:nvSpPr>
          <p:cNvPr id="3" name="Marcador de contenido 2"/>
          <p:cNvSpPr>
            <a:spLocks noGrp="1"/>
          </p:cNvSpPr>
          <p:nvPr>
            <p:ph idx="1"/>
          </p:nvPr>
        </p:nvSpPr>
        <p:spPr>
          <a:xfrm>
            <a:off x="2589212" y="1535501"/>
            <a:ext cx="8915400" cy="4727275"/>
          </a:xfrm>
        </p:spPr>
        <p:txBody>
          <a:bodyPr>
            <a:noAutofit/>
          </a:bodyPr>
          <a:lstStyle/>
          <a:p>
            <a:pPr algn="just"/>
            <a:r>
              <a:rPr lang="es-ES" sz="2000" dirty="0"/>
              <a:t>Los medios de impugnación son resueltos por el TEPJF. Puede ejercer plenitud de jurisdicción (sin ninguna limitación</a:t>
            </a:r>
            <a:r>
              <a:rPr lang="es-ES" sz="2000" dirty="0" smtClean="0"/>
              <a:t>).</a:t>
            </a:r>
          </a:p>
          <a:p>
            <a:pPr algn="just"/>
            <a:r>
              <a:rPr lang="es-ES" sz="2000" dirty="0" smtClean="0"/>
              <a:t> </a:t>
            </a:r>
            <a:r>
              <a:rPr lang="es-ES" sz="2000" dirty="0"/>
              <a:t>Los derechos, obligaciones, deberes y cargas procesales que derivan de dicho sistema son de base constitucional y configuración legal. Esto significa que no son de carácter absoluto, pues pueden ser delimitados por el legislador a través de las leyes respectivas. </a:t>
            </a:r>
            <a:endParaRPr lang="es-ES" sz="2000" dirty="0" smtClean="0"/>
          </a:p>
          <a:p>
            <a:pPr algn="just"/>
            <a:r>
              <a:rPr lang="es-ES" sz="2000" dirty="0" smtClean="0"/>
              <a:t>La </a:t>
            </a:r>
            <a:r>
              <a:rPr lang="es-ES" sz="2000" dirty="0"/>
              <a:t>presentación de un medio de impugnación no producirá efectos suspensivos sobre el acto o resolución impugnados. </a:t>
            </a:r>
            <a:endParaRPr lang="es-ES" sz="2000" dirty="0" smtClean="0"/>
          </a:p>
          <a:p>
            <a:pPr algn="just"/>
            <a:r>
              <a:rPr lang="es-ES" sz="2000" dirty="0" smtClean="0"/>
              <a:t>Los </a:t>
            </a:r>
            <a:r>
              <a:rPr lang="es-ES" sz="2000" dirty="0"/>
              <a:t>juicios y recursos que lo integran son vías procesales de orden público, por lo que la autonomía de la voluntad de las partes y de los terceros que intervienen en los medios de impugnación quedará subordinada a dicho interés.</a:t>
            </a:r>
            <a:endParaRPr lang="es-MX" sz="2000" dirty="0"/>
          </a:p>
        </p:txBody>
      </p:sp>
    </p:spTree>
    <p:extLst>
      <p:ext uri="{BB962C8B-B14F-4D97-AF65-F5344CB8AC3E}">
        <p14:creationId xmlns:p14="http://schemas.microsoft.com/office/powerpoint/2010/main" val="34965071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4800" b="1" dirty="0" smtClean="0"/>
              <a:t>JUICIOS Y RECURSOS </a:t>
            </a:r>
            <a:endParaRPr lang="es-MX" sz="4800" b="1" dirty="0"/>
          </a:p>
        </p:txBody>
      </p:sp>
    </p:spTree>
    <p:extLst>
      <p:ext uri="{BB962C8B-B14F-4D97-AF65-F5344CB8AC3E}">
        <p14:creationId xmlns:p14="http://schemas.microsoft.com/office/powerpoint/2010/main" val="157660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Marcador de contenido 5"/>
          <p:cNvGraphicFramePr>
            <a:graphicFrameLocks noGrp="1"/>
          </p:cNvGraphicFramePr>
          <p:nvPr>
            <p:ph idx="1"/>
            <p:extLst>
              <p:ext uri="{D42A27DB-BD31-4B8C-83A1-F6EECF244321}">
                <p14:modId xmlns:p14="http://schemas.microsoft.com/office/powerpoint/2010/main" val="3262858881"/>
              </p:ext>
            </p:extLst>
          </p:nvPr>
        </p:nvGraphicFramePr>
        <p:xfrm>
          <a:off x="1518249" y="431322"/>
          <a:ext cx="10437962" cy="6055742"/>
        </p:xfrm>
        <a:graphic>
          <a:graphicData uri="http://schemas.openxmlformats.org/drawingml/2006/table">
            <a:tbl>
              <a:tblPr firstRow="1" bandRow="1">
                <a:tableStyleId>{F5AB1C69-6EDB-4FF4-983F-18BD219EF322}</a:tableStyleId>
              </a:tblPr>
              <a:tblGrid>
                <a:gridCol w="5218981"/>
                <a:gridCol w="5218981"/>
              </a:tblGrid>
              <a:tr h="618952">
                <a:tc>
                  <a:txBody>
                    <a:bodyPr/>
                    <a:lstStyle/>
                    <a:p>
                      <a:pPr algn="ctr"/>
                      <a:r>
                        <a:rPr lang="es-MX" dirty="0" smtClean="0">
                          <a:solidFill>
                            <a:schemeClr val="tx1"/>
                          </a:solidFill>
                        </a:rPr>
                        <a:t>DENOMINACIÓN</a:t>
                      </a:r>
                      <a:r>
                        <a:rPr lang="es-MX" baseline="0" dirty="0" smtClean="0">
                          <a:solidFill>
                            <a:schemeClr val="tx1"/>
                          </a:solidFill>
                        </a:rPr>
                        <a:t> LEGAL</a:t>
                      </a:r>
                      <a:endParaRPr lang="es-MX" dirty="0">
                        <a:solidFill>
                          <a:schemeClr val="tx1"/>
                        </a:solidFill>
                      </a:endParaRPr>
                    </a:p>
                  </a:txBody>
                  <a:tcPr>
                    <a:solidFill>
                      <a:schemeClr val="accent6">
                        <a:lumMod val="60000"/>
                        <a:lumOff val="40000"/>
                      </a:schemeClr>
                    </a:solidFill>
                  </a:tcPr>
                </a:tc>
                <a:tc>
                  <a:txBody>
                    <a:bodyPr/>
                    <a:lstStyle/>
                    <a:p>
                      <a:pPr algn="ctr"/>
                      <a:r>
                        <a:rPr lang="es-MX" dirty="0" smtClean="0">
                          <a:solidFill>
                            <a:schemeClr val="tx1"/>
                          </a:solidFill>
                        </a:rPr>
                        <a:t>DESCRIPCIÓN</a:t>
                      </a:r>
                      <a:endParaRPr lang="es-MX" dirty="0">
                        <a:solidFill>
                          <a:schemeClr val="tx1"/>
                        </a:solidFill>
                      </a:endParaRPr>
                    </a:p>
                  </a:txBody>
                  <a:tcPr>
                    <a:solidFill>
                      <a:schemeClr val="accent6">
                        <a:lumMod val="60000"/>
                        <a:lumOff val="40000"/>
                      </a:schemeClr>
                    </a:solidFill>
                  </a:tcPr>
                </a:tc>
              </a:tr>
              <a:tr h="833039">
                <a:tc>
                  <a:txBody>
                    <a:bodyPr/>
                    <a:lstStyle/>
                    <a:p>
                      <a:pPr algn="just"/>
                      <a:r>
                        <a:rPr lang="es-MX" sz="1400" b="1" dirty="0" smtClean="0"/>
                        <a:t>Recurso de Revisión (RRV) </a:t>
                      </a:r>
                      <a:endParaRPr lang="es-MX" sz="1400" b="1" dirty="0"/>
                    </a:p>
                  </a:txBody>
                  <a:tcPr>
                    <a:solidFill>
                      <a:schemeClr val="bg1">
                        <a:lumMod val="95000"/>
                      </a:schemeClr>
                    </a:solidFill>
                  </a:tcPr>
                </a:tc>
                <a:tc>
                  <a:txBody>
                    <a:bodyPr/>
                    <a:lstStyle/>
                    <a:p>
                      <a:pPr algn="just"/>
                      <a:r>
                        <a:rPr lang="es-ES" sz="1200" dirty="0" smtClean="0"/>
                        <a:t>Es un medio de impugnación de carácter administrativo que se interpone contra actos y resoluciones de los órganos del INE. Tiene como finalidad garantizar que estos actos se ajusten al principio de legalidad</a:t>
                      </a:r>
                      <a:endParaRPr lang="es-MX" sz="1200" dirty="0"/>
                    </a:p>
                  </a:txBody>
                  <a:tcPr>
                    <a:solidFill>
                      <a:schemeClr val="bg1">
                        <a:lumMod val="95000"/>
                      </a:schemeClr>
                    </a:solidFill>
                  </a:tcPr>
                </a:tc>
              </a:tr>
              <a:tr h="1388399">
                <a:tc>
                  <a:txBody>
                    <a:bodyPr/>
                    <a:lstStyle/>
                    <a:p>
                      <a:pPr algn="just"/>
                      <a:r>
                        <a:rPr lang="es-MX" sz="1400" b="1" dirty="0" smtClean="0"/>
                        <a:t>Recurso de Apelación (RAP)</a:t>
                      </a:r>
                      <a:endParaRPr lang="es-MX" sz="1400" b="1" dirty="0"/>
                    </a:p>
                  </a:txBody>
                  <a:tcPr>
                    <a:solidFill>
                      <a:schemeClr val="bg1">
                        <a:lumMod val="95000"/>
                      </a:schemeClr>
                    </a:solidFill>
                  </a:tcPr>
                </a:tc>
                <a:tc>
                  <a:txBody>
                    <a:bodyPr/>
                    <a:lstStyle/>
                    <a:p>
                      <a:pPr algn="just"/>
                      <a:r>
                        <a:rPr lang="es-ES" sz="1200" dirty="0" smtClean="0"/>
                        <a:t>Es un medio de impugnación de naturaleza jurisdiccional que se interpone contra actos y resoluciones de diversos órganos del INE. Tiene como finalidad garantizar que todos los actos y resoluciones de los órganos del INE se ajusten a los principios de constitucionalidad y legalidad. La Sala Superior y las Salas Regionales del TEPJF son competentes para resolver este recurso. (LGSMIME, artículos 40 a 48)</a:t>
                      </a:r>
                      <a:endParaRPr lang="es-MX" sz="1200" dirty="0"/>
                    </a:p>
                  </a:txBody>
                  <a:tcPr>
                    <a:solidFill>
                      <a:schemeClr val="bg1">
                        <a:lumMod val="95000"/>
                      </a:schemeClr>
                    </a:solidFill>
                  </a:tcPr>
                </a:tc>
              </a:tr>
              <a:tr h="1274409">
                <a:tc>
                  <a:txBody>
                    <a:bodyPr/>
                    <a:lstStyle/>
                    <a:p>
                      <a:pPr algn="just"/>
                      <a:r>
                        <a:rPr lang="es-MX" b="1" i="0" dirty="0" smtClean="0"/>
                        <a:t>Juicio de Inconformidad (JIN)</a:t>
                      </a:r>
                      <a:endParaRPr lang="es-MX" b="1" i="0" dirty="0"/>
                    </a:p>
                  </a:txBody>
                  <a:tcPr>
                    <a:solidFill>
                      <a:schemeClr val="bg1">
                        <a:lumMod val="95000"/>
                      </a:schemeClr>
                    </a:solidFill>
                  </a:tcPr>
                </a:tc>
                <a:tc>
                  <a:txBody>
                    <a:bodyPr/>
                    <a:lstStyle/>
                    <a:p>
                      <a:pPr algn="just"/>
                      <a:r>
                        <a:rPr lang="es-ES" sz="1200" dirty="0" smtClean="0"/>
                        <a:t>Es el medio de impugnación a través del cual los partidos políticos y los candidatos, por cuestiones de elegibilidad, pueden combatir los resultados electorales de los comicios federales relativos a la elección del Presidente de los Estados Unidos Mexicanos, de diputados y senadores, exclusivamente en la etapa de resultados y declaraciones de validez. (LGSMIME, artículos 49 y 50) </a:t>
                      </a:r>
                      <a:endParaRPr lang="es-MX" sz="1200" dirty="0"/>
                    </a:p>
                  </a:txBody>
                  <a:tcPr>
                    <a:solidFill>
                      <a:schemeClr val="bg1">
                        <a:lumMod val="95000"/>
                      </a:schemeClr>
                    </a:solidFill>
                  </a:tcPr>
                </a:tc>
              </a:tr>
              <a:tr h="1940943">
                <a:tc>
                  <a:txBody>
                    <a:bodyPr/>
                    <a:lstStyle/>
                    <a:p>
                      <a:pPr algn="just"/>
                      <a:r>
                        <a:rPr lang="es-MX" b="1" dirty="0" smtClean="0"/>
                        <a:t>Recurso de Reconsideración (REC)</a:t>
                      </a:r>
                      <a:endParaRPr lang="es-MX" b="1" dirty="0"/>
                    </a:p>
                  </a:txBody>
                  <a:tcPr>
                    <a:solidFill>
                      <a:schemeClr val="bg1">
                        <a:lumMod val="95000"/>
                      </a:schemeClr>
                    </a:solidFill>
                  </a:tcPr>
                </a:tc>
                <a:tc>
                  <a:txBody>
                    <a:bodyPr/>
                    <a:lstStyle/>
                    <a:p>
                      <a:pPr algn="just"/>
                      <a:r>
                        <a:rPr lang="es-ES" sz="1200" dirty="0" smtClean="0"/>
                        <a:t>Este medio se interpone ante la Sala Superior del TEPJF para impugnar las sentencias de fondo emitidas por las Salas Regionales del propio Tribunal en dos supuestos: Al resolver los juicios de inconformidad Cuando, en cualquier medio de impugnación de su competencia, hayan determinado la no aplicación de una ley electoral por considerarla contraria a la Constitución. (LGSMIME, artículo 61) Este medio también se puede interponer para impugnar la asignación de diputados y senadores electos por el principio de representación proporcional que realiza el Consejo General del INE. (LGSMIME, artículo 61) </a:t>
                      </a:r>
                      <a:endParaRPr lang="es-MX" sz="1200" dirty="0"/>
                    </a:p>
                  </a:txBody>
                  <a:tcPr>
                    <a:solidFill>
                      <a:schemeClr val="bg1">
                        <a:lumMod val="95000"/>
                      </a:schemeClr>
                    </a:solidFill>
                  </a:tcPr>
                </a:tc>
              </a:tr>
            </a:tbl>
          </a:graphicData>
        </a:graphic>
      </p:graphicFrame>
    </p:spTree>
    <p:extLst>
      <p:ext uri="{BB962C8B-B14F-4D97-AF65-F5344CB8AC3E}">
        <p14:creationId xmlns:p14="http://schemas.microsoft.com/office/powerpoint/2010/main" val="1602148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932378506"/>
              </p:ext>
            </p:extLst>
          </p:nvPr>
        </p:nvGraphicFramePr>
        <p:xfrm>
          <a:off x="1526875" y="77637"/>
          <a:ext cx="10455216" cy="6167330"/>
        </p:xfrm>
        <a:graphic>
          <a:graphicData uri="http://schemas.openxmlformats.org/drawingml/2006/table">
            <a:tbl>
              <a:tblPr firstRow="1" bandRow="1">
                <a:tableStyleId>{5C22544A-7EE6-4342-B048-85BDC9FD1C3A}</a:tableStyleId>
              </a:tblPr>
              <a:tblGrid>
                <a:gridCol w="5227608"/>
                <a:gridCol w="5227608"/>
              </a:tblGrid>
              <a:tr h="409124">
                <a:tc>
                  <a:txBody>
                    <a:bodyPr/>
                    <a:lstStyle/>
                    <a:p>
                      <a:pPr algn="ctr"/>
                      <a:r>
                        <a:rPr lang="es-MX" dirty="0" smtClean="0">
                          <a:solidFill>
                            <a:schemeClr val="tx1"/>
                          </a:solidFill>
                        </a:rPr>
                        <a:t>DENOMINACION LEGAL </a:t>
                      </a:r>
                      <a:endParaRPr lang="es-MX" dirty="0">
                        <a:solidFill>
                          <a:schemeClr val="tx1"/>
                        </a:solidFill>
                      </a:endParaRPr>
                    </a:p>
                  </a:txBody>
                  <a:tcPr>
                    <a:solidFill>
                      <a:schemeClr val="accent6">
                        <a:lumMod val="60000"/>
                        <a:lumOff val="40000"/>
                      </a:schemeClr>
                    </a:solidFill>
                  </a:tcPr>
                </a:tc>
                <a:tc>
                  <a:txBody>
                    <a:bodyPr/>
                    <a:lstStyle/>
                    <a:p>
                      <a:pPr algn="ctr"/>
                      <a:r>
                        <a:rPr lang="es-MX" dirty="0" smtClean="0">
                          <a:solidFill>
                            <a:schemeClr val="tx1"/>
                          </a:solidFill>
                        </a:rPr>
                        <a:t>DESCRIPCION </a:t>
                      </a:r>
                      <a:endParaRPr lang="es-MX" dirty="0">
                        <a:solidFill>
                          <a:schemeClr val="tx1"/>
                        </a:solidFill>
                      </a:endParaRPr>
                    </a:p>
                  </a:txBody>
                  <a:tcPr>
                    <a:solidFill>
                      <a:schemeClr val="accent6">
                        <a:lumMod val="60000"/>
                        <a:lumOff val="40000"/>
                      </a:schemeClr>
                    </a:solidFill>
                  </a:tcPr>
                </a:tc>
              </a:tr>
              <a:tr h="1635337">
                <a:tc>
                  <a:txBody>
                    <a:bodyPr/>
                    <a:lstStyle/>
                    <a:p>
                      <a:pPr algn="just"/>
                      <a:r>
                        <a:rPr lang="es-ES" sz="1200" b="1" dirty="0" smtClean="0"/>
                        <a:t>Juicio para la protección de los derechos político-electorales del ciudadano (JDC)</a:t>
                      </a:r>
                      <a:endParaRPr lang="es-MX" sz="1200" b="1" dirty="0"/>
                    </a:p>
                  </a:txBody>
                  <a:tcPr>
                    <a:solidFill>
                      <a:schemeClr val="bg1">
                        <a:lumMod val="95000"/>
                      </a:schemeClr>
                    </a:solidFill>
                  </a:tcPr>
                </a:tc>
                <a:tc>
                  <a:txBody>
                    <a:bodyPr/>
                    <a:lstStyle/>
                    <a:p>
                      <a:pPr algn="just"/>
                      <a:r>
                        <a:rPr lang="es-ES" sz="1200" dirty="0" smtClean="0"/>
                        <a:t>Es un medio de impugnación de naturaleza jurisdiccional que se interpone para controvertir los actos y resoluciones que violen los derechos político-electorales de los ciudadanos: Derecho de votar y ser votado Derecho de asociación individual para formar parte en los asuntos políticos del país de manera pacífica Derecho de afiliación libre e individual a los partidos políticos Derecho para integrar las autoridades electorales de las entidades federativas (LGSMIME, artículo 79)</a:t>
                      </a:r>
                      <a:endParaRPr lang="es-MX" sz="1200" dirty="0"/>
                    </a:p>
                  </a:txBody>
                  <a:tcPr>
                    <a:solidFill>
                      <a:schemeClr val="bg1">
                        <a:lumMod val="95000"/>
                      </a:schemeClr>
                    </a:solidFill>
                  </a:tcPr>
                </a:tc>
              </a:tr>
              <a:tr h="1621766">
                <a:tc>
                  <a:txBody>
                    <a:bodyPr/>
                    <a:lstStyle/>
                    <a:p>
                      <a:pPr algn="just"/>
                      <a:r>
                        <a:rPr lang="es-ES" sz="1400" b="1" dirty="0" smtClean="0"/>
                        <a:t>Juicio de revisión constitucional electoral (JRC)</a:t>
                      </a:r>
                      <a:endParaRPr lang="es-MX" sz="1400" b="1" dirty="0"/>
                    </a:p>
                  </a:txBody>
                  <a:tcPr>
                    <a:solidFill>
                      <a:schemeClr val="bg1">
                        <a:lumMod val="95000"/>
                      </a:schemeClr>
                    </a:solidFill>
                  </a:tcPr>
                </a:tc>
                <a:tc>
                  <a:txBody>
                    <a:bodyPr/>
                    <a:lstStyle/>
                    <a:p>
                      <a:pPr algn="just"/>
                      <a:r>
                        <a:rPr lang="es-ES" sz="1200" dirty="0" smtClean="0"/>
                        <a:t>Es el medio de defensa constitucional que tienen los partidos políticos para impugnar actos o resoluciones definitivas y firmes de las autoridades competentes de las entidades federativas. Mediante este juicio se pueden impugnar la organización y calificación de los comicios, así como resolver las controversias que surjan durante los mismos y que puedan resultar determinantes para el desarrollo del proceso electoral o el resultado final de las elecciones. (LGSMIME, artículo 86)</a:t>
                      </a:r>
                      <a:endParaRPr lang="es-MX" sz="1200" dirty="0"/>
                    </a:p>
                  </a:txBody>
                  <a:tcPr>
                    <a:solidFill>
                      <a:schemeClr val="bg1">
                        <a:lumMod val="95000"/>
                      </a:schemeClr>
                    </a:solidFill>
                  </a:tcPr>
                </a:tc>
              </a:tr>
              <a:tr h="1639019">
                <a:tc>
                  <a:txBody>
                    <a:bodyPr/>
                    <a:lstStyle/>
                    <a:p>
                      <a:pPr algn="just"/>
                      <a:r>
                        <a:rPr lang="es-ES" sz="1400" b="1" dirty="0" smtClean="0"/>
                        <a:t>Juicio para solucionar los conflictos o diferencias laborales entre el Instituto Nacional</a:t>
                      </a:r>
                      <a:r>
                        <a:rPr lang="es-ES" sz="1400" b="1" baseline="0" dirty="0" smtClean="0"/>
                        <a:t> </a:t>
                      </a:r>
                      <a:r>
                        <a:rPr lang="es-ES" sz="1400" b="1" dirty="0" smtClean="0"/>
                        <a:t>Electoral y sus servidores (JLI)</a:t>
                      </a:r>
                      <a:endParaRPr lang="es-MX" sz="1400" b="1" dirty="0"/>
                    </a:p>
                  </a:txBody>
                  <a:tcPr>
                    <a:solidFill>
                      <a:schemeClr val="bg1">
                        <a:lumMod val="95000"/>
                      </a:schemeClr>
                    </a:solidFill>
                  </a:tcPr>
                </a:tc>
                <a:tc>
                  <a:txBody>
                    <a:bodyPr/>
                    <a:lstStyle/>
                    <a:p>
                      <a:pPr algn="just"/>
                      <a:r>
                        <a:rPr lang="es-ES" sz="1200" dirty="0" smtClean="0"/>
                        <a:t>Es un medio de impugnación de naturaleza jurisdiccional que puede promover un servidor del INE cuando considere que sus derechos laborales han sido afectados por el Instituto. La autoridad competente para conocer de este juicio es el TEPJF. La Sala Superior conocerá de estos juicios cuando se trate de actos o resoluciones de órganos centrales del INE o de las Salas Regionales, o cuando los actos o determinaciones provengan de órganos desconcentrados. (LGSMIME, artículo 94)</a:t>
                      </a:r>
                      <a:endParaRPr lang="es-MX" sz="1200" dirty="0"/>
                    </a:p>
                  </a:txBody>
                  <a:tcPr>
                    <a:solidFill>
                      <a:schemeClr val="bg1">
                        <a:lumMod val="95000"/>
                      </a:schemeClr>
                    </a:solidFill>
                  </a:tcPr>
                </a:tc>
              </a:tr>
              <a:tr h="862084">
                <a:tc>
                  <a:txBody>
                    <a:bodyPr/>
                    <a:lstStyle/>
                    <a:p>
                      <a:pPr algn="just"/>
                      <a:r>
                        <a:rPr lang="es-ES" sz="1400" b="1" dirty="0" smtClean="0"/>
                        <a:t>Juicios para resolver los conflictos o diferencias laborales entre el Tribunal Electoral del Poder Judicial de la Federación y sus Servidores (CLT)</a:t>
                      </a:r>
                      <a:endParaRPr lang="es-MX" sz="1400" b="1" dirty="0"/>
                    </a:p>
                  </a:txBody>
                  <a:tcPr>
                    <a:solidFill>
                      <a:schemeClr val="bg1">
                        <a:lumMod val="95000"/>
                      </a:schemeClr>
                    </a:solidFill>
                  </a:tcPr>
                </a:tc>
                <a:tc>
                  <a:txBody>
                    <a:bodyPr/>
                    <a:lstStyle/>
                    <a:p>
                      <a:pPr algn="just"/>
                      <a:r>
                        <a:rPr lang="es-ES" sz="1200" dirty="0" smtClean="0"/>
                        <a:t>Es un medio de impugnación de naturaleza jurisdiccional que puede promover un servidor del TEPJF cuando considere que sus derechos laborales han sido afectados por un acto o resolución de alguno de los órganos del propio Tribunal. (RITEPJF, artículo 140)</a:t>
                      </a:r>
                      <a:endParaRPr lang="es-MX" sz="1200" dirty="0"/>
                    </a:p>
                  </a:txBody>
                  <a:tcPr>
                    <a:solidFill>
                      <a:schemeClr val="bg1">
                        <a:lumMod val="95000"/>
                      </a:schemeClr>
                    </a:solidFill>
                  </a:tcPr>
                </a:tc>
              </a:tr>
            </a:tbl>
          </a:graphicData>
        </a:graphic>
      </p:graphicFrame>
    </p:spTree>
    <p:extLst>
      <p:ext uri="{BB962C8B-B14F-4D97-AF65-F5344CB8AC3E}">
        <p14:creationId xmlns:p14="http://schemas.microsoft.com/office/powerpoint/2010/main" val="617945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MX" sz="4800" b="1" dirty="0" smtClean="0"/>
              <a:t>DELITOS ELECTORALES </a:t>
            </a:r>
            <a:endParaRPr lang="es-MX" sz="4800" b="1" dirty="0"/>
          </a:p>
        </p:txBody>
      </p:sp>
    </p:spTree>
    <p:extLst>
      <p:ext uri="{BB962C8B-B14F-4D97-AF65-F5344CB8AC3E}">
        <p14:creationId xmlns:p14="http://schemas.microsoft.com/office/powerpoint/2010/main" val="3242757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21102"/>
            <a:ext cx="8915400" cy="5290120"/>
          </a:xfrm>
        </p:spPr>
        <p:txBody>
          <a:bodyPr/>
          <a:lstStyle/>
          <a:p>
            <a:endParaRPr lang="es-MX" dirty="0"/>
          </a:p>
        </p:txBody>
      </p:sp>
      <p:sp>
        <p:nvSpPr>
          <p:cNvPr id="4" name="Elipse 3"/>
          <p:cNvSpPr/>
          <p:nvPr/>
        </p:nvSpPr>
        <p:spPr>
          <a:xfrm>
            <a:off x="4674647" y="1086928"/>
            <a:ext cx="4744528" cy="1112808"/>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b="1" dirty="0" smtClean="0">
                <a:solidFill>
                  <a:schemeClr val="tx1"/>
                </a:solidFill>
              </a:rPr>
              <a:t>Delito es el acto u omisión que sancionan las leyes penales</a:t>
            </a:r>
            <a:endParaRPr lang="es-MX" sz="2000" b="1" dirty="0">
              <a:solidFill>
                <a:schemeClr val="tx1"/>
              </a:solidFill>
            </a:endParaRPr>
          </a:p>
        </p:txBody>
      </p:sp>
      <p:sp>
        <p:nvSpPr>
          <p:cNvPr id="5" name="Rectángulo redondeado 4"/>
          <p:cNvSpPr/>
          <p:nvPr/>
        </p:nvSpPr>
        <p:spPr>
          <a:xfrm>
            <a:off x="4023353" y="2993367"/>
            <a:ext cx="6047117" cy="276583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 sz="2000" b="1" dirty="0" smtClean="0">
                <a:solidFill>
                  <a:schemeClr val="tx1"/>
                </a:solidFill>
              </a:rPr>
              <a:t>La finalidad de contar con un catálogo de delitos electorales y con una Fiscalía Especializada para su investigación, es contribuir a garantizar la equidad, legalidad y transparencia de las elecciones democráticas.</a:t>
            </a:r>
            <a:endParaRPr lang="es-MX" sz="2000" b="1" dirty="0">
              <a:solidFill>
                <a:schemeClr val="tx1"/>
              </a:solidFill>
            </a:endParaRPr>
          </a:p>
        </p:txBody>
      </p:sp>
      <p:sp>
        <p:nvSpPr>
          <p:cNvPr id="7" name="Flecha abajo 6"/>
          <p:cNvSpPr/>
          <p:nvPr/>
        </p:nvSpPr>
        <p:spPr>
          <a:xfrm>
            <a:off x="6895950" y="2199736"/>
            <a:ext cx="301924" cy="7246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5410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ES" sz="4800" b="1" dirty="0" smtClean="0">
                <a:solidFill>
                  <a:schemeClr val="tx1"/>
                </a:solidFill>
              </a:rPr>
              <a:t>SUJETOS QUE PUEDEN COMETER DELITOS ELECTORALES</a:t>
            </a:r>
            <a:endParaRPr lang="es-MX" sz="4800" b="1" dirty="0">
              <a:solidFill>
                <a:schemeClr val="tx1"/>
              </a:solidFill>
            </a:endParaRPr>
          </a:p>
        </p:txBody>
      </p:sp>
    </p:spTree>
    <p:extLst>
      <p:ext uri="{BB962C8B-B14F-4D97-AF65-F5344CB8AC3E}">
        <p14:creationId xmlns:p14="http://schemas.microsoft.com/office/powerpoint/2010/main" val="6890566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94626" y="163903"/>
            <a:ext cx="9209986" cy="7142672"/>
          </a:xfrm>
        </p:spPr>
        <p:txBody>
          <a:bodyPr>
            <a:noAutofit/>
          </a:bodyPr>
          <a:lstStyle/>
          <a:p>
            <a:pPr algn="just"/>
            <a:r>
              <a:rPr lang="es-ES" b="1" dirty="0"/>
              <a:t>Ciudadanos </a:t>
            </a:r>
            <a:r>
              <a:rPr lang="es-ES" dirty="0"/>
              <a:t>Votar a sabiendas que no cumplen con los requisitos de la ley. Votar más de una vez en una misma elección. </a:t>
            </a:r>
            <a:endParaRPr lang="es-ES" dirty="0" smtClean="0"/>
          </a:p>
          <a:p>
            <a:pPr algn="just"/>
            <a:r>
              <a:rPr lang="es-ES" b="1" dirty="0" smtClean="0"/>
              <a:t>Ministros </a:t>
            </a:r>
            <a:r>
              <a:rPr lang="es-ES" b="1" dirty="0"/>
              <a:t>de culto religioso </a:t>
            </a:r>
            <a:r>
              <a:rPr lang="es-ES" dirty="0"/>
              <a:t>Cuando en el desarrollo de actos públicos o propios de su ministerio induzcan al electorado a votar a favor o en contra de un partido político o candidato, o a abstenerse del ejercicio del derecho de voto</a:t>
            </a:r>
            <a:r>
              <a:rPr lang="es-ES" dirty="0" smtClean="0"/>
              <a:t>.</a:t>
            </a:r>
          </a:p>
          <a:p>
            <a:pPr algn="just"/>
            <a:r>
              <a:rPr lang="es-ES" b="1" dirty="0"/>
              <a:t>Funcionarios electorales </a:t>
            </a:r>
            <a:r>
              <a:rPr lang="es-ES" dirty="0"/>
              <a:t>Obstruir el desarrollo normal de la votación sin mediar causa justificada. Alterar los resultados electorales, sustraer o destruir boletas, documentos o materiales electorales. Presionar a los electores e introducirlos a votar por un candidato o partido determinado. </a:t>
            </a:r>
            <a:endParaRPr lang="es-ES" dirty="0" smtClean="0"/>
          </a:p>
          <a:p>
            <a:pPr algn="just"/>
            <a:r>
              <a:rPr lang="es-ES" b="1" dirty="0" smtClean="0"/>
              <a:t>Funcionarios partidistas </a:t>
            </a:r>
            <a:r>
              <a:rPr lang="es-ES" dirty="0"/>
              <a:t>Realizar propaganda electoral mientras cumplen sus funciones en la jornada electoral. Sustraer, destruir, alterar o usar indebidamente material electoral. Aprovecharse de fondos, bienes o servicios a sabiendas de que provienen de actividades ilícitas. </a:t>
            </a:r>
            <a:endParaRPr lang="es-ES" dirty="0" smtClean="0"/>
          </a:p>
          <a:p>
            <a:pPr algn="just"/>
            <a:r>
              <a:rPr lang="es-ES" b="1" dirty="0" smtClean="0"/>
              <a:t>Servidores </a:t>
            </a:r>
            <a:r>
              <a:rPr lang="es-ES" b="1" dirty="0"/>
              <a:t>públicos </a:t>
            </a:r>
            <a:r>
              <a:rPr lang="es-ES" dirty="0"/>
              <a:t>Obligar a sus subordinados, haciendo uso de su autoridad, a emitir votos a favor de un partido político o candidato. Condicionar la prestación de un servicio público, el cumplimiento de programas sociales o la realización de obras públicas a la emisión del voto a favor de un partido político o candidato. Destinar de manera ilegal, fondos, bienes o servicios que tengan a su disposición para apoyo a un partido político o un candidato.</a:t>
            </a:r>
            <a:endParaRPr lang="es-MX" dirty="0"/>
          </a:p>
        </p:txBody>
      </p:sp>
    </p:spTree>
    <p:extLst>
      <p:ext uri="{BB962C8B-B14F-4D97-AF65-F5344CB8AC3E}">
        <p14:creationId xmlns:p14="http://schemas.microsoft.com/office/powerpoint/2010/main" val="287987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ES" sz="2000" dirty="0"/>
              <a:t>En las democracias modernas los ciudadanos eligen a sus representantes a través del voto, siguiendo un conjunto de reglas. Éstas pueden definirse como el derecho electoral de un país determinado. </a:t>
            </a:r>
            <a:endParaRPr lang="es-ES" sz="2000" dirty="0" smtClean="0"/>
          </a:p>
          <a:p>
            <a:pPr marL="0" indent="0" algn="just">
              <a:buNone/>
            </a:pPr>
            <a:endParaRPr lang="es-ES" sz="2000" dirty="0" smtClean="0"/>
          </a:p>
          <a:p>
            <a:pPr algn="just"/>
            <a:r>
              <a:rPr lang="es-ES" sz="2000" dirty="0"/>
              <a:t>En México, el derecho electoral tiene un nivel de especialización y detalle que difícilmente se encuentra en otros países. Las instituciones encargadas de organizar y calificar las elecciones son robustas, complejas y con un gran número de funciones. </a:t>
            </a:r>
          </a:p>
          <a:p>
            <a:pPr algn="just"/>
            <a:endParaRPr lang="es-MX" dirty="0"/>
          </a:p>
          <a:p>
            <a:endParaRPr lang="es-MX" dirty="0"/>
          </a:p>
        </p:txBody>
      </p:sp>
    </p:spTree>
    <p:extLst>
      <p:ext uri="{BB962C8B-B14F-4D97-AF65-F5344CB8AC3E}">
        <p14:creationId xmlns:p14="http://schemas.microsoft.com/office/powerpoint/2010/main" val="335361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OBJETO DEL DERECHO ELECTORAL </a:t>
            </a:r>
            <a:endParaRPr lang="es-MX" sz="3200" b="1" dirty="0"/>
          </a:p>
        </p:txBody>
      </p:sp>
      <p:sp>
        <p:nvSpPr>
          <p:cNvPr id="3" name="Marcador de contenido 2"/>
          <p:cNvSpPr>
            <a:spLocks noGrp="1"/>
          </p:cNvSpPr>
          <p:nvPr>
            <p:ph idx="1"/>
          </p:nvPr>
        </p:nvSpPr>
        <p:spPr/>
        <p:txBody>
          <a:bodyPr/>
          <a:lstStyle/>
          <a:p>
            <a:r>
              <a:rPr lang="es-ES" dirty="0"/>
              <a:t>El derecho electoral se desarrolla en el marco de una democracia </a:t>
            </a:r>
            <a:r>
              <a:rPr lang="es-ES" dirty="0" smtClean="0"/>
              <a:t>representativa, </a:t>
            </a:r>
            <a:r>
              <a:rPr lang="es-ES" dirty="0"/>
              <a:t>entendida como la forma de gobierno en la que la ciudadanía participa en el proceso de toma de decisiones políticas mediante la designación e integración de un número de representantes que deciden a nombre de sus electores</a:t>
            </a:r>
            <a:r>
              <a:rPr lang="es-ES" dirty="0" smtClean="0"/>
              <a:t>.</a:t>
            </a:r>
          </a:p>
          <a:p>
            <a:pPr marL="0" indent="0">
              <a:buNone/>
            </a:pPr>
            <a:endParaRPr lang="es-ES" dirty="0" smtClean="0"/>
          </a:p>
          <a:p>
            <a:r>
              <a:rPr lang="es-ES" dirty="0"/>
              <a:t>El derecho electoral es un instrumento de garantía para la democracia porque asegura certeza en el otorgamiento de la representación popular. Además, desempeña una función legitimadora, ya que la democracia se afianza gracias al correcto funcionamiento de los procesos electorales (Aragón 2007, 33). </a:t>
            </a:r>
            <a:endParaRPr lang="es-MX" dirty="0"/>
          </a:p>
        </p:txBody>
      </p:sp>
    </p:spTree>
    <p:extLst>
      <p:ext uri="{BB962C8B-B14F-4D97-AF65-F5344CB8AC3E}">
        <p14:creationId xmlns:p14="http://schemas.microsoft.com/office/powerpoint/2010/main" val="2938844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57584"/>
            <a:ext cx="8911687" cy="1195172"/>
          </a:xfrm>
        </p:spPr>
        <p:txBody>
          <a:bodyPr>
            <a:noAutofit/>
          </a:bodyPr>
          <a:lstStyle/>
          <a:p>
            <a:pPr algn="ctr"/>
            <a:r>
              <a:rPr lang="es-ES" sz="3200" b="1" dirty="0" smtClean="0"/>
              <a:t>MARCO CONSTITUCIONAL Y LEGAL DEL DERECHO ELECTORAL </a:t>
            </a:r>
            <a:endParaRPr lang="es-MX" sz="3200" b="1" dirty="0"/>
          </a:p>
        </p:txBody>
      </p:sp>
      <p:sp>
        <p:nvSpPr>
          <p:cNvPr id="3" name="Marcador de contenido 2"/>
          <p:cNvSpPr>
            <a:spLocks noGrp="1"/>
          </p:cNvSpPr>
          <p:nvPr>
            <p:ph idx="1"/>
          </p:nvPr>
        </p:nvSpPr>
        <p:spPr>
          <a:xfrm>
            <a:off x="2251493" y="1777042"/>
            <a:ext cx="9773729" cy="4865297"/>
          </a:xfrm>
        </p:spPr>
        <p:txBody>
          <a:bodyPr>
            <a:normAutofit fontScale="25000" lnSpcReduction="20000"/>
          </a:bodyPr>
          <a:lstStyle/>
          <a:p>
            <a:pPr marL="0" indent="0" algn="ctr">
              <a:buNone/>
            </a:pPr>
            <a:endParaRPr lang="es-MX" sz="2300" b="1" dirty="0" smtClean="0"/>
          </a:p>
          <a:p>
            <a:pPr marL="0" indent="0" algn="ctr">
              <a:buNone/>
            </a:pPr>
            <a:r>
              <a:rPr lang="es-MX" sz="8000" b="1" dirty="0" smtClean="0"/>
              <a:t>CONSTITUCIÓN POLÍTICA</a:t>
            </a:r>
          </a:p>
          <a:p>
            <a:r>
              <a:rPr lang="es-MX" sz="8000" b="1" dirty="0" smtClean="0"/>
              <a:t>Tratados Internacionales </a:t>
            </a:r>
          </a:p>
          <a:p>
            <a:pPr marL="0" indent="0">
              <a:buNone/>
            </a:pPr>
            <a:endParaRPr lang="es-MX" sz="5600" dirty="0" smtClean="0"/>
          </a:p>
          <a:p>
            <a:pPr>
              <a:buFont typeface="Wingdings" panose="05000000000000000000" pitchFamily="2" charset="2"/>
              <a:buChar char="v"/>
            </a:pPr>
            <a:r>
              <a:rPr lang="es-MX" sz="7200" dirty="0" smtClean="0"/>
              <a:t>Derechos político Electorales  </a:t>
            </a:r>
          </a:p>
          <a:p>
            <a:pPr>
              <a:buFont typeface="Wingdings" panose="05000000000000000000" pitchFamily="2" charset="2"/>
              <a:buChar char="v"/>
            </a:pPr>
            <a:r>
              <a:rPr lang="es-MX" sz="7200" dirty="0" smtClean="0"/>
              <a:t>Proceso Electoral</a:t>
            </a:r>
          </a:p>
          <a:p>
            <a:pPr>
              <a:buFont typeface="Wingdings" panose="05000000000000000000" pitchFamily="2" charset="2"/>
              <a:buChar char="v"/>
            </a:pPr>
            <a:r>
              <a:rPr lang="es-MX" sz="7200" dirty="0" smtClean="0"/>
              <a:t>Infracciones Electorales</a:t>
            </a:r>
          </a:p>
          <a:p>
            <a:pPr marL="0" indent="0">
              <a:buNone/>
            </a:pPr>
            <a:endParaRPr lang="es-MX" sz="7200" dirty="0" smtClean="0"/>
          </a:p>
          <a:p>
            <a:pPr marL="0" indent="0">
              <a:buNone/>
            </a:pPr>
            <a:endParaRPr lang="es-MX" sz="7200" dirty="0" smtClean="0"/>
          </a:p>
          <a:p>
            <a:pPr>
              <a:buFont typeface="Wingdings" panose="05000000000000000000" pitchFamily="2" charset="2"/>
              <a:buChar char="v"/>
            </a:pPr>
            <a:r>
              <a:rPr lang="es-MX" sz="7200" dirty="0" smtClean="0"/>
              <a:t>Sistema de Medios de Impugnación </a:t>
            </a:r>
          </a:p>
          <a:p>
            <a:pPr marL="0" indent="0" algn="ctr">
              <a:buNone/>
            </a:pPr>
            <a:endParaRPr lang="es-MX" sz="7200" dirty="0" smtClean="0"/>
          </a:p>
          <a:p>
            <a:pPr marL="0" indent="0">
              <a:buNone/>
            </a:pPr>
            <a:endParaRPr lang="es-MX" sz="7200" dirty="0"/>
          </a:p>
          <a:p>
            <a:pPr>
              <a:buFont typeface="Wingdings" panose="05000000000000000000" pitchFamily="2" charset="2"/>
              <a:buChar char="v"/>
            </a:pPr>
            <a:endParaRPr lang="es-MX" sz="7200" dirty="0" smtClean="0"/>
          </a:p>
          <a:p>
            <a:pPr>
              <a:buFont typeface="Wingdings" panose="05000000000000000000" pitchFamily="2" charset="2"/>
              <a:buChar char="v"/>
            </a:pPr>
            <a:r>
              <a:rPr lang="es-MX" sz="7200" dirty="0" smtClean="0"/>
              <a:t>Delitos Electorales</a:t>
            </a:r>
          </a:p>
          <a:p>
            <a:pPr marL="0" indent="0">
              <a:buNone/>
            </a:pPr>
            <a:r>
              <a:rPr lang="es-MX" sz="7200" dirty="0" smtClean="0"/>
              <a:t>                                                 </a:t>
            </a:r>
            <a:endParaRPr lang="es-MX" sz="7200" dirty="0"/>
          </a:p>
        </p:txBody>
      </p:sp>
      <p:sp>
        <p:nvSpPr>
          <p:cNvPr id="7" name="Flecha derecha 6"/>
          <p:cNvSpPr/>
          <p:nvPr/>
        </p:nvSpPr>
        <p:spPr>
          <a:xfrm>
            <a:off x="6757444" y="3254565"/>
            <a:ext cx="1099868" cy="204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AutoShape 2" descr="Libro Constitución Política De Los Estados Unidos M Trillas | Mercado Lib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2" name="Flecha derecha 11"/>
          <p:cNvSpPr/>
          <p:nvPr/>
        </p:nvSpPr>
        <p:spPr>
          <a:xfrm>
            <a:off x="6757444" y="6011242"/>
            <a:ext cx="1099868" cy="1984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redondeado 3"/>
          <p:cNvSpPr/>
          <p:nvPr/>
        </p:nvSpPr>
        <p:spPr>
          <a:xfrm>
            <a:off x="8259792" y="2932232"/>
            <a:ext cx="3433313" cy="905774"/>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Ley General de Instituciones y </a:t>
            </a:r>
            <a:r>
              <a:rPr lang="es-MX" dirty="0" err="1" smtClean="0">
                <a:solidFill>
                  <a:schemeClr val="tx1"/>
                </a:solidFill>
              </a:rPr>
              <a:t>Procediemientos</a:t>
            </a:r>
            <a:r>
              <a:rPr lang="es-MX" dirty="0" smtClean="0">
                <a:solidFill>
                  <a:schemeClr val="tx1"/>
                </a:solidFill>
              </a:rPr>
              <a:t> Electorales.</a:t>
            </a:r>
            <a:endParaRPr lang="es-MX" dirty="0">
              <a:solidFill>
                <a:schemeClr val="tx1"/>
              </a:solidFill>
            </a:endParaRPr>
          </a:p>
        </p:txBody>
      </p:sp>
      <p:sp>
        <p:nvSpPr>
          <p:cNvPr id="5" name="Rectángulo redondeado 4"/>
          <p:cNvSpPr/>
          <p:nvPr/>
        </p:nvSpPr>
        <p:spPr>
          <a:xfrm>
            <a:off x="8229600" y="4299729"/>
            <a:ext cx="3372928" cy="1324694"/>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solidFill>
                  <a:schemeClr val="tx1"/>
                </a:solidFill>
              </a:rPr>
              <a:t>-Ley General del Sistema de Medios de Impugnación en                 Materia </a:t>
            </a:r>
            <a:r>
              <a:rPr lang="es-ES" dirty="0" smtClean="0">
                <a:solidFill>
                  <a:schemeClr val="tx1"/>
                </a:solidFill>
              </a:rPr>
              <a:t>Electoral</a:t>
            </a:r>
          </a:p>
          <a:p>
            <a:pPr algn="ctr"/>
            <a:r>
              <a:rPr lang="es-ES" sz="1600" dirty="0" smtClean="0">
                <a:solidFill>
                  <a:schemeClr val="tx1"/>
                </a:solidFill>
              </a:rPr>
              <a:t>-Ley </a:t>
            </a:r>
            <a:r>
              <a:rPr lang="es-ES" sz="1600" dirty="0">
                <a:solidFill>
                  <a:schemeClr val="tx1"/>
                </a:solidFill>
              </a:rPr>
              <a:t>Orgánica del Poder Judicial de la Federación</a:t>
            </a:r>
            <a:endParaRPr lang="es-ES" sz="1600" dirty="0" smtClean="0">
              <a:solidFill>
                <a:schemeClr val="tx1"/>
              </a:solidFill>
            </a:endParaRPr>
          </a:p>
        </p:txBody>
      </p:sp>
      <p:sp>
        <p:nvSpPr>
          <p:cNvPr id="6" name="Rectángulo redondeado 5"/>
          <p:cNvSpPr/>
          <p:nvPr/>
        </p:nvSpPr>
        <p:spPr>
          <a:xfrm>
            <a:off x="8289984" y="5771072"/>
            <a:ext cx="3372928" cy="681486"/>
          </a:xfrm>
          <a:prstGeom prst="round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Código Penal Federal</a:t>
            </a:r>
          </a:p>
        </p:txBody>
      </p:sp>
      <p:sp>
        <p:nvSpPr>
          <p:cNvPr id="9" name="Flecha derecha 8"/>
          <p:cNvSpPr/>
          <p:nvPr/>
        </p:nvSpPr>
        <p:spPr>
          <a:xfrm>
            <a:off x="6757444" y="4878652"/>
            <a:ext cx="1099868" cy="1668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837534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16525"/>
            <a:ext cx="8911687" cy="727274"/>
          </a:xfrm>
        </p:spPr>
        <p:txBody>
          <a:bodyPr>
            <a:normAutofit/>
          </a:bodyPr>
          <a:lstStyle/>
          <a:p>
            <a:pPr algn="ctr"/>
            <a:r>
              <a:rPr lang="es-MX" sz="3200" b="1" dirty="0" smtClean="0"/>
              <a:t>SOBERANÍA Y REPRESENTACIÓN POPULAR</a:t>
            </a:r>
            <a:endParaRPr lang="es-MX" sz="3200" b="1" dirty="0"/>
          </a:p>
        </p:txBody>
      </p:sp>
      <p:sp>
        <p:nvSpPr>
          <p:cNvPr id="3" name="Marcador de contenido 2"/>
          <p:cNvSpPr>
            <a:spLocks noGrp="1"/>
          </p:cNvSpPr>
          <p:nvPr>
            <p:ph idx="1"/>
          </p:nvPr>
        </p:nvSpPr>
        <p:spPr>
          <a:xfrm>
            <a:off x="2277208" y="1043799"/>
            <a:ext cx="9227404" cy="5172363"/>
          </a:xfrm>
        </p:spPr>
        <p:txBody>
          <a:bodyPr/>
          <a:lstStyle/>
          <a:p>
            <a:pPr marL="0" indent="0">
              <a:buNone/>
            </a:pPr>
            <a:endParaRPr lang="es-MX" dirty="0"/>
          </a:p>
        </p:txBody>
      </p:sp>
      <p:sp>
        <p:nvSpPr>
          <p:cNvPr id="5" name="Rectángulo 4"/>
          <p:cNvSpPr/>
          <p:nvPr/>
        </p:nvSpPr>
        <p:spPr>
          <a:xfrm>
            <a:off x="5413802" y="1311962"/>
            <a:ext cx="2954216" cy="35169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PUEBLO MEXICANO</a:t>
            </a:r>
            <a:endParaRPr lang="es-MX" b="1" dirty="0">
              <a:solidFill>
                <a:schemeClr val="tx1"/>
              </a:solidFill>
            </a:endParaRPr>
          </a:p>
        </p:txBody>
      </p:sp>
      <p:sp>
        <p:nvSpPr>
          <p:cNvPr id="6" name="Elipse 5"/>
          <p:cNvSpPr/>
          <p:nvPr/>
        </p:nvSpPr>
        <p:spPr>
          <a:xfrm>
            <a:off x="2725615" y="1983621"/>
            <a:ext cx="2417885" cy="420495"/>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SOBERANIA</a:t>
            </a:r>
            <a:endParaRPr lang="es-MX" dirty="0">
              <a:solidFill>
                <a:schemeClr val="tx1"/>
              </a:solidFill>
            </a:endParaRPr>
          </a:p>
        </p:txBody>
      </p:sp>
      <p:sp>
        <p:nvSpPr>
          <p:cNvPr id="8" name="Elipse 7"/>
          <p:cNvSpPr/>
          <p:nvPr/>
        </p:nvSpPr>
        <p:spPr>
          <a:xfrm>
            <a:off x="7623428" y="1983621"/>
            <a:ext cx="3156438" cy="39565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chemeClr val="tx1"/>
                </a:solidFill>
              </a:rPr>
              <a:t>REPRESENTACIÓN</a:t>
            </a:r>
            <a:endParaRPr lang="es-MX" dirty="0">
              <a:solidFill>
                <a:schemeClr val="tx1"/>
              </a:solidFill>
            </a:endParaRPr>
          </a:p>
        </p:txBody>
      </p:sp>
      <p:sp>
        <p:nvSpPr>
          <p:cNvPr id="9" name="Rectángulo redondeado 8"/>
          <p:cNvSpPr/>
          <p:nvPr/>
        </p:nvSpPr>
        <p:spPr>
          <a:xfrm>
            <a:off x="2725615" y="2701646"/>
            <a:ext cx="2890181" cy="1395570"/>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La soberanía nacional reside esencial y originariamente en el pueblo. Todo poder público dimana del pueblo y se instituye en su beneficio (artículo 39 Constitucional)</a:t>
            </a:r>
            <a:endParaRPr lang="es-MX" sz="1400" dirty="0">
              <a:solidFill>
                <a:schemeClr val="tx1"/>
              </a:solidFill>
            </a:endParaRPr>
          </a:p>
        </p:txBody>
      </p:sp>
      <p:sp>
        <p:nvSpPr>
          <p:cNvPr id="10" name="Rectángulo redondeado 9"/>
          <p:cNvSpPr/>
          <p:nvPr/>
        </p:nvSpPr>
        <p:spPr>
          <a:xfrm>
            <a:off x="7617787" y="2650923"/>
            <a:ext cx="3432651" cy="1549064"/>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Es voluntad del pueblo constituirse en una República representativa, democrática, federal, compuesta de estados libres y soberanos en su régimen interior, pero unidos en una Federación (artículo 40 Constitucional)</a:t>
            </a:r>
            <a:endParaRPr lang="es-MX" sz="1400" dirty="0">
              <a:solidFill>
                <a:schemeClr val="tx1"/>
              </a:solidFill>
            </a:endParaRPr>
          </a:p>
        </p:txBody>
      </p:sp>
      <p:sp>
        <p:nvSpPr>
          <p:cNvPr id="11" name="Rectángulo redondeado 10"/>
          <p:cNvSpPr/>
          <p:nvPr/>
        </p:nvSpPr>
        <p:spPr>
          <a:xfrm>
            <a:off x="4665390" y="4316153"/>
            <a:ext cx="3868615" cy="894990"/>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1"/>
                </a:solidFill>
              </a:rPr>
              <a:t>El pueblo ejerce su soberanía por medio de los poderes de la Unión y por los de los Estados, de acuerdo a sus competencias.</a:t>
            </a:r>
            <a:endParaRPr lang="es-MX" sz="1400" dirty="0">
              <a:solidFill>
                <a:schemeClr val="tx1"/>
              </a:solidFill>
            </a:endParaRPr>
          </a:p>
        </p:txBody>
      </p:sp>
      <p:sp>
        <p:nvSpPr>
          <p:cNvPr id="12" name="Rectángulo 11"/>
          <p:cNvSpPr/>
          <p:nvPr/>
        </p:nvSpPr>
        <p:spPr>
          <a:xfrm>
            <a:off x="2883876" y="5547948"/>
            <a:ext cx="2529926" cy="448406"/>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Poder Legislativo</a:t>
            </a:r>
            <a:endParaRPr lang="es-MX" b="1" dirty="0">
              <a:solidFill>
                <a:schemeClr val="tx1"/>
              </a:solidFill>
            </a:endParaRPr>
          </a:p>
        </p:txBody>
      </p:sp>
      <p:sp>
        <p:nvSpPr>
          <p:cNvPr id="13" name="Rectángulo 12"/>
          <p:cNvSpPr/>
          <p:nvPr/>
        </p:nvSpPr>
        <p:spPr>
          <a:xfrm>
            <a:off x="7886700" y="5431822"/>
            <a:ext cx="2827308" cy="564532"/>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Poder Ejecutivo</a:t>
            </a:r>
            <a:endParaRPr lang="es-MX" b="1" dirty="0">
              <a:solidFill>
                <a:schemeClr val="tx1"/>
              </a:solidFill>
            </a:endParaRPr>
          </a:p>
        </p:txBody>
      </p:sp>
      <p:cxnSp>
        <p:nvCxnSpPr>
          <p:cNvPr id="15" name="Conector recto 14"/>
          <p:cNvCxnSpPr/>
          <p:nvPr/>
        </p:nvCxnSpPr>
        <p:spPr>
          <a:xfrm>
            <a:off x="6890910" y="1663655"/>
            <a:ext cx="0" cy="1984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flipV="1">
            <a:off x="6890910" y="1861927"/>
            <a:ext cx="2529135" cy="96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flipH="1" flipV="1">
            <a:off x="3760320" y="1859926"/>
            <a:ext cx="3132186" cy="120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3760320" y="1859926"/>
            <a:ext cx="797" cy="123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9420045" y="1859926"/>
            <a:ext cx="0" cy="123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p:cNvCxnSpPr>
            <a:stCxn id="6" idx="4"/>
          </p:cNvCxnSpPr>
          <p:nvPr/>
        </p:nvCxnSpPr>
        <p:spPr>
          <a:xfrm flipH="1">
            <a:off x="3934557" y="2404116"/>
            <a:ext cx="1" cy="2975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9420045" y="2404116"/>
            <a:ext cx="0" cy="2468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a:stCxn id="9" idx="2"/>
          </p:cNvCxnSpPr>
          <p:nvPr/>
        </p:nvCxnSpPr>
        <p:spPr>
          <a:xfrm flipH="1">
            <a:off x="4157932" y="4097216"/>
            <a:ext cx="12774" cy="69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9239221" y="4096346"/>
            <a:ext cx="0" cy="6681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a:endCxn id="11" idx="1"/>
          </p:cNvCxnSpPr>
          <p:nvPr/>
        </p:nvCxnSpPr>
        <p:spPr>
          <a:xfrm>
            <a:off x="4170705" y="4763648"/>
            <a:ext cx="4946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H="1">
            <a:off x="8528538" y="4764519"/>
            <a:ext cx="71068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8289985" y="5211143"/>
            <a:ext cx="8626" cy="2206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a:xfrm flipH="1">
            <a:off x="4891177" y="5211143"/>
            <a:ext cx="8627" cy="3368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755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412632"/>
            <a:ext cx="8911687" cy="1220262"/>
          </a:xfrm>
        </p:spPr>
        <p:txBody>
          <a:bodyPr>
            <a:normAutofit/>
          </a:bodyPr>
          <a:lstStyle/>
          <a:p>
            <a:pPr algn="ctr"/>
            <a:r>
              <a:rPr lang="es-ES" sz="3200" b="1" dirty="0" smtClean="0"/>
              <a:t>RENOVACIÓN DE LOS PODERES EJECUTIVO Y LEGISLATIVO </a:t>
            </a:r>
            <a:endParaRPr lang="es-MX" sz="3200" b="1" dirty="0"/>
          </a:p>
        </p:txBody>
      </p:sp>
      <p:sp>
        <p:nvSpPr>
          <p:cNvPr id="3" name="Marcador de contenido 2"/>
          <p:cNvSpPr>
            <a:spLocks noGrp="1"/>
          </p:cNvSpPr>
          <p:nvPr>
            <p:ph idx="1"/>
          </p:nvPr>
        </p:nvSpPr>
        <p:spPr>
          <a:xfrm>
            <a:off x="2589212" y="1708030"/>
            <a:ext cx="8915400" cy="5063706"/>
          </a:xfrm>
        </p:spPr>
        <p:txBody>
          <a:bodyPr/>
          <a:lstStyle/>
          <a:p>
            <a:endParaRPr lang="es-MX" dirty="0" smtClean="0"/>
          </a:p>
          <a:p>
            <a:endParaRPr lang="es-MX" dirty="0"/>
          </a:p>
          <a:p>
            <a:endParaRPr lang="es-MX" dirty="0" smtClean="0"/>
          </a:p>
          <a:p>
            <a:endParaRPr lang="es-MX" dirty="0"/>
          </a:p>
          <a:p>
            <a:pPr marL="0" indent="0">
              <a:buNone/>
            </a:pPr>
            <a:endParaRPr lang="es-MX" dirty="0"/>
          </a:p>
        </p:txBody>
      </p:sp>
      <p:sp>
        <p:nvSpPr>
          <p:cNvPr id="4" name="Rectángulo 3"/>
          <p:cNvSpPr/>
          <p:nvPr/>
        </p:nvSpPr>
        <p:spPr>
          <a:xfrm>
            <a:off x="3079630" y="2044460"/>
            <a:ext cx="2436963" cy="1143001"/>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Poder Ejecutivo</a:t>
            </a:r>
            <a:endParaRPr lang="es-MX" b="1" dirty="0">
              <a:solidFill>
                <a:schemeClr val="tx1"/>
              </a:solidFill>
            </a:endParaRPr>
          </a:p>
        </p:txBody>
      </p:sp>
      <p:sp>
        <p:nvSpPr>
          <p:cNvPr id="5" name="Rectángulo 4"/>
          <p:cNvSpPr/>
          <p:nvPr/>
        </p:nvSpPr>
        <p:spPr>
          <a:xfrm>
            <a:off x="3079630" y="4908430"/>
            <a:ext cx="2286000" cy="1000664"/>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tx1"/>
                </a:solidFill>
              </a:rPr>
              <a:t>Poder Legislativo</a:t>
            </a:r>
            <a:endParaRPr lang="es-MX" b="1" dirty="0">
              <a:solidFill>
                <a:schemeClr val="tx1"/>
              </a:solidFill>
            </a:endParaRPr>
          </a:p>
        </p:txBody>
      </p:sp>
      <p:sp>
        <p:nvSpPr>
          <p:cNvPr id="6" name="Flecha derecha 5"/>
          <p:cNvSpPr/>
          <p:nvPr/>
        </p:nvSpPr>
        <p:spPr>
          <a:xfrm>
            <a:off x="5598543" y="2570672"/>
            <a:ext cx="543465" cy="1250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5598543" y="5339752"/>
            <a:ext cx="638354" cy="15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redondeado 7"/>
          <p:cNvSpPr/>
          <p:nvPr/>
        </p:nvSpPr>
        <p:spPr>
          <a:xfrm>
            <a:off x="6271404" y="2044460"/>
            <a:ext cx="2104845" cy="133709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Se deposita en un solo individuo que se denomina Presidente de los Estados Unidos Mexicanos</a:t>
            </a:r>
            <a:endParaRPr lang="es-MX" sz="1400" b="1" dirty="0">
              <a:solidFill>
                <a:schemeClr val="tx1"/>
              </a:solidFill>
            </a:endParaRPr>
          </a:p>
        </p:txBody>
      </p:sp>
      <p:sp>
        <p:nvSpPr>
          <p:cNvPr id="9" name="Rectángulo redondeado 8"/>
          <p:cNvSpPr/>
          <p:nvPr/>
        </p:nvSpPr>
        <p:spPr>
          <a:xfrm>
            <a:off x="6271404" y="4106174"/>
            <a:ext cx="2104845" cy="1233578"/>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Cámara de Senadores 128 Senadores 64 de MR 32 de 1ra minoría 32 de RP</a:t>
            </a:r>
            <a:endParaRPr lang="es-MX" sz="1400" b="1" dirty="0">
              <a:solidFill>
                <a:schemeClr val="tx1"/>
              </a:solidFill>
            </a:endParaRPr>
          </a:p>
        </p:txBody>
      </p:sp>
      <p:sp>
        <p:nvSpPr>
          <p:cNvPr id="10" name="Flecha derecha 9"/>
          <p:cNvSpPr/>
          <p:nvPr/>
        </p:nvSpPr>
        <p:spPr>
          <a:xfrm>
            <a:off x="8531525" y="2467155"/>
            <a:ext cx="724618" cy="166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Flecha derecha 10"/>
          <p:cNvSpPr/>
          <p:nvPr/>
        </p:nvSpPr>
        <p:spPr>
          <a:xfrm>
            <a:off x="8609162" y="4572000"/>
            <a:ext cx="646981" cy="15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Rectángulo redondeado 11"/>
          <p:cNvSpPr/>
          <p:nvPr/>
        </p:nvSpPr>
        <p:spPr>
          <a:xfrm>
            <a:off x="9523562" y="2044460"/>
            <a:ext cx="1854680" cy="1337095"/>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Renovación cada 6 años</a:t>
            </a:r>
            <a:endParaRPr lang="es-MX" sz="1400" b="1" dirty="0">
              <a:solidFill>
                <a:schemeClr val="tx1"/>
              </a:solidFill>
            </a:endParaRPr>
          </a:p>
        </p:txBody>
      </p:sp>
      <p:sp>
        <p:nvSpPr>
          <p:cNvPr id="13" name="Rectángulo redondeado 12"/>
          <p:cNvSpPr/>
          <p:nvPr/>
        </p:nvSpPr>
        <p:spPr>
          <a:xfrm>
            <a:off x="6245524" y="5414889"/>
            <a:ext cx="2173856" cy="12817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400" b="1" dirty="0" smtClean="0">
                <a:solidFill>
                  <a:schemeClr val="tx1"/>
                </a:solidFill>
              </a:rPr>
              <a:t>Cámara de Diputados 500 Diputados 300 de MR 200 de RP</a:t>
            </a:r>
            <a:endParaRPr lang="es-MX" sz="1400" b="1" dirty="0">
              <a:solidFill>
                <a:schemeClr val="tx1"/>
              </a:solidFill>
            </a:endParaRPr>
          </a:p>
        </p:txBody>
      </p:sp>
      <p:sp>
        <p:nvSpPr>
          <p:cNvPr id="14" name="Flecha derecha 13"/>
          <p:cNvSpPr/>
          <p:nvPr/>
        </p:nvSpPr>
        <p:spPr>
          <a:xfrm>
            <a:off x="8609161" y="5993173"/>
            <a:ext cx="646981" cy="16927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redondeado 14"/>
          <p:cNvSpPr/>
          <p:nvPr/>
        </p:nvSpPr>
        <p:spPr>
          <a:xfrm>
            <a:off x="9607026" y="4106174"/>
            <a:ext cx="1771216" cy="1233577"/>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Renovación</a:t>
            </a:r>
          </a:p>
          <a:p>
            <a:pPr algn="ctr"/>
            <a:r>
              <a:rPr lang="es-ES" sz="1400" b="1" dirty="0" smtClean="0">
                <a:solidFill>
                  <a:schemeClr val="tx1"/>
                </a:solidFill>
              </a:rPr>
              <a:t>total cada 6</a:t>
            </a:r>
          </a:p>
          <a:p>
            <a:pPr algn="ctr"/>
            <a:r>
              <a:rPr lang="es-ES" sz="1400" b="1" dirty="0" smtClean="0">
                <a:solidFill>
                  <a:schemeClr val="tx1"/>
                </a:solidFill>
              </a:rPr>
              <a:t>años</a:t>
            </a:r>
            <a:endParaRPr lang="es-MX" sz="1400" b="1" dirty="0">
              <a:solidFill>
                <a:schemeClr val="tx1"/>
              </a:solidFill>
            </a:endParaRPr>
          </a:p>
        </p:txBody>
      </p:sp>
      <p:sp>
        <p:nvSpPr>
          <p:cNvPr id="16" name="Rectángulo redondeado 15"/>
          <p:cNvSpPr/>
          <p:nvPr/>
        </p:nvSpPr>
        <p:spPr>
          <a:xfrm>
            <a:off x="9661586" y="5414888"/>
            <a:ext cx="1716656" cy="128171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1"/>
                </a:solidFill>
              </a:rPr>
              <a:t>Renovación total cada 3 años</a:t>
            </a:r>
            <a:endParaRPr lang="es-MX" sz="1400" b="1" dirty="0">
              <a:solidFill>
                <a:schemeClr val="tx1"/>
              </a:solidFill>
            </a:endParaRPr>
          </a:p>
        </p:txBody>
      </p:sp>
    </p:spTree>
    <p:extLst>
      <p:ext uri="{BB962C8B-B14F-4D97-AF65-F5344CB8AC3E}">
        <p14:creationId xmlns:p14="http://schemas.microsoft.com/office/powerpoint/2010/main" val="1020763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3200" b="1" dirty="0" smtClean="0"/>
              <a:t>CARACTERÍSTICAS DE LAS ELECCIONES </a:t>
            </a:r>
            <a:endParaRPr lang="es-MX" sz="3200" b="1" dirty="0"/>
          </a:p>
        </p:txBody>
      </p:sp>
      <p:sp>
        <p:nvSpPr>
          <p:cNvPr id="3" name="Marcador de contenido 2"/>
          <p:cNvSpPr>
            <a:spLocks noGrp="1"/>
          </p:cNvSpPr>
          <p:nvPr>
            <p:ph idx="1"/>
          </p:nvPr>
        </p:nvSpPr>
        <p:spPr/>
        <p:txBody>
          <a:bodyPr>
            <a:normAutofit/>
          </a:bodyPr>
          <a:lstStyle/>
          <a:p>
            <a:pPr algn="just"/>
            <a:r>
              <a:rPr lang="es-ES" sz="2000" dirty="0"/>
              <a:t>Las elecciones son el mecanismo mediante el cual la ciudadanía expresa su voluntad y elige a sus representantes. La selección periódica de los gobernantes por la ciudadanía, constituye la base de la democracia. </a:t>
            </a:r>
            <a:endParaRPr lang="es-ES" sz="2000" dirty="0" smtClean="0"/>
          </a:p>
          <a:p>
            <a:pPr marL="0" indent="0" algn="just">
              <a:buNone/>
            </a:pPr>
            <a:endParaRPr lang="es-ES" sz="2000" dirty="0" smtClean="0"/>
          </a:p>
          <a:p>
            <a:pPr algn="just"/>
            <a:r>
              <a:rPr lang="es-ES" sz="2000" dirty="0" smtClean="0"/>
              <a:t>Las </a:t>
            </a:r>
            <a:r>
              <a:rPr lang="es-ES" sz="2000" dirty="0"/>
              <a:t>elecciones, además de seleccionar a los representantes, tienen otras funciones: permitir un cambio pacífico y periódico del gobierno, legitimar a quien ostenta el poder, influir en las políticas de gobierno y ejercer el control sobre los gobernantes. </a:t>
            </a:r>
            <a:endParaRPr lang="es-MX" sz="2000" dirty="0"/>
          </a:p>
        </p:txBody>
      </p:sp>
    </p:spTree>
    <p:extLst>
      <p:ext uri="{BB962C8B-B14F-4D97-AF65-F5344CB8AC3E}">
        <p14:creationId xmlns:p14="http://schemas.microsoft.com/office/powerpoint/2010/main" val="3381820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TM02892315[[fn=Espiral]]</Template>
  <TotalTime>2020</TotalTime>
  <Words>2950</Words>
  <Application>Microsoft Office PowerPoint</Application>
  <PresentationFormat>Panorámica</PresentationFormat>
  <Paragraphs>239</Paragraphs>
  <Slides>37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37</vt:i4>
      </vt:variant>
    </vt:vector>
  </HeadingPairs>
  <TitlesOfParts>
    <vt:vector size="44" baseType="lpstr">
      <vt:lpstr>Agency FB</vt:lpstr>
      <vt:lpstr>Arial</vt:lpstr>
      <vt:lpstr>Century Gothic</vt:lpstr>
      <vt:lpstr>Gisha</vt:lpstr>
      <vt:lpstr>Wingdings</vt:lpstr>
      <vt:lpstr>Wingdings 3</vt:lpstr>
      <vt:lpstr>Espiral</vt:lpstr>
      <vt:lpstr>DERECHO ELECTORAL MEXICANO</vt:lpstr>
      <vt:lpstr>Presentación de PowerPoint</vt:lpstr>
      <vt:lpstr>Presentación de PowerPoint</vt:lpstr>
      <vt:lpstr>Presentación de PowerPoint</vt:lpstr>
      <vt:lpstr>OBJETO DEL DERECHO ELECTORAL </vt:lpstr>
      <vt:lpstr>MARCO CONSTITUCIONAL Y LEGAL DEL DERECHO ELECTORAL </vt:lpstr>
      <vt:lpstr>SOBERANÍA Y REPRESENTACIÓN POPULAR</vt:lpstr>
      <vt:lpstr>RENOVACIÓN DE LOS PODERES EJECUTIVO Y LEGISLATIVO </vt:lpstr>
      <vt:lpstr>CARACTERÍSTICAS DE LAS ELECCIONES </vt:lpstr>
      <vt:lpstr>PRINCIPIOS RECTORES   La Suprema Corte de Justicia de la Nación (SCJN) define a estos cinco principios de la siguiente manera (Jurisprudencia P./J.144/2005):</vt:lpstr>
      <vt:lpstr> De acuerdo a la CPEUM, las elecciones deben ser libres, auténticas y periódicas (artículo 41, párrafo segundo). </vt:lpstr>
      <vt:lpstr>LOS PRINCIPALES DERECHOS POLÍTICOS DE LOS CIUDADANOS SON: </vt:lpstr>
      <vt:lpstr>EL SUFRAGIO Y SUS CARACTERÍSTICAS </vt:lpstr>
      <vt:lpstr>SUJETOS DEL DERECHO ELECTORAL</vt:lpstr>
      <vt:lpstr>Presentación de PowerPoint</vt:lpstr>
      <vt:lpstr>Presentación de PowerPoint</vt:lpstr>
      <vt:lpstr>PROCESO ELECTORAL</vt:lpstr>
      <vt:lpstr>Garantizan </vt:lpstr>
      <vt:lpstr>ETAPAS DEL PROCESO ELECTORAL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PRINCIPIOS  El sistema de medios de impugnación en materia electoral se rige por tres principios:</vt:lpstr>
      <vt:lpstr>CARACTERÍSTICAS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ELECTORAL MEXICANO</dc:title>
  <dc:creator>TRIJEZ2019</dc:creator>
  <cp:lastModifiedBy>Sony SVE14</cp:lastModifiedBy>
  <cp:revision>162</cp:revision>
  <dcterms:created xsi:type="dcterms:W3CDTF">2020-10-14T19:49:54Z</dcterms:created>
  <dcterms:modified xsi:type="dcterms:W3CDTF">2020-11-03T17:40:00Z</dcterms:modified>
</cp:coreProperties>
</file>